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58" r:id="rId4"/>
    <p:sldId id="259" r:id="rId5"/>
    <p:sldId id="261" r:id="rId6"/>
    <p:sldId id="260" r:id="rId7"/>
    <p:sldId id="262" r:id="rId8"/>
    <p:sldId id="263" r:id="rId9"/>
    <p:sldId id="264" r:id="rId10"/>
    <p:sldId id="265" r:id="rId11"/>
    <p:sldId id="266" r:id="rId12"/>
    <p:sldId id="269" r:id="rId13"/>
    <p:sldId id="267" r:id="rId14"/>
    <p:sldId id="268" r:id="rId15"/>
    <p:sldId id="270" r:id="rId16"/>
    <p:sldId id="271" r:id="rId17"/>
    <p:sldId id="275" r:id="rId18"/>
    <p:sldId id="274" r:id="rId19"/>
    <p:sldId id="273" r:id="rId20"/>
    <p:sldId id="272" r:id="rId21"/>
    <p:sldId id="276" r:id="rId22"/>
    <p:sldId id="277" r:id="rId23"/>
    <p:sldId id="286" r:id="rId24"/>
    <p:sldId id="281" r:id="rId25"/>
    <p:sldId id="282" r:id="rId26"/>
    <p:sldId id="283" r:id="rId27"/>
    <p:sldId id="284" r:id="rId28"/>
    <p:sldId id="278" r:id="rId29"/>
    <p:sldId id="279" r:id="rId30"/>
    <p:sldId id="280" r:id="rId31"/>
    <p:sldId id="289"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315" r:id="rId52"/>
    <p:sldId id="316" r:id="rId53"/>
    <p:sldId id="317" r:id="rId54"/>
    <p:sldId id="318" r:id="rId55"/>
    <p:sldId id="319" r:id="rId56"/>
    <p:sldId id="32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115" d="100"/>
          <a:sy n="115" d="100"/>
        </p:scale>
        <p:origin x="46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Tracey\My%20Documents\Tracey%20Work\Introduction%20to%20Operations%20Mgmt\Business%20Planning%20Process%20Chart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Tracey\My%20Documents\Tracey%20Work\Introduction%20to%20Operations%20Mgmt\Business%20Planning%20Process%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Level!$B$13</c:f>
              <c:strCache>
                <c:ptCount val="1"/>
                <c:pt idx="0">
                  <c:v>Sales Forecast</c:v>
                </c:pt>
              </c:strCache>
            </c:strRef>
          </c:tx>
          <c:cat>
            <c:strRef>
              <c:f>Level!$A$14:$A$25</c:f>
              <c:strCache>
                <c:ptCount val="12"/>
                <c:pt idx="0">
                  <c:v>January</c:v>
                </c:pt>
                <c:pt idx="1">
                  <c:v>February</c:v>
                </c:pt>
                <c:pt idx="2">
                  <c:v>March</c:v>
                </c:pt>
                <c:pt idx="3">
                  <c:v>April</c:v>
                </c:pt>
                <c:pt idx="4">
                  <c:v>May </c:v>
                </c:pt>
                <c:pt idx="5">
                  <c:v>June</c:v>
                </c:pt>
                <c:pt idx="6">
                  <c:v>July </c:v>
                </c:pt>
                <c:pt idx="7">
                  <c:v>August</c:v>
                </c:pt>
                <c:pt idx="8">
                  <c:v>September</c:v>
                </c:pt>
                <c:pt idx="9">
                  <c:v>October</c:v>
                </c:pt>
                <c:pt idx="10">
                  <c:v>November</c:v>
                </c:pt>
                <c:pt idx="11">
                  <c:v>December</c:v>
                </c:pt>
              </c:strCache>
            </c:strRef>
          </c:cat>
          <c:val>
            <c:numRef>
              <c:f>Level!$B$14:$B$25</c:f>
              <c:numCache>
                <c:formatCode>General</c:formatCode>
                <c:ptCount val="12"/>
                <c:pt idx="0">
                  <c:v>900</c:v>
                </c:pt>
                <c:pt idx="1">
                  <c:v>1000</c:v>
                </c:pt>
                <c:pt idx="2">
                  <c:v>1100</c:v>
                </c:pt>
                <c:pt idx="3">
                  <c:v>1000</c:v>
                </c:pt>
                <c:pt idx="4">
                  <c:v>1200</c:v>
                </c:pt>
                <c:pt idx="5">
                  <c:v>900</c:v>
                </c:pt>
                <c:pt idx="6">
                  <c:v>1300</c:v>
                </c:pt>
                <c:pt idx="7">
                  <c:v>1200</c:v>
                </c:pt>
                <c:pt idx="8">
                  <c:v>700</c:v>
                </c:pt>
                <c:pt idx="9">
                  <c:v>1000</c:v>
                </c:pt>
                <c:pt idx="10">
                  <c:v>900</c:v>
                </c:pt>
                <c:pt idx="11">
                  <c:v>800</c:v>
                </c:pt>
              </c:numCache>
            </c:numRef>
          </c:val>
          <c:smooth val="0"/>
          <c:extLst>
            <c:ext xmlns:c16="http://schemas.microsoft.com/office/drawing/2014/chart" uri="{C3380CC4-5D6E-409C-BE32-E72D297353CC}">
              <c16:uniqueId val="{00000000-523D-4580-A46B-92D4FFFB406B}"/>
            </c:ext>
          </c:extLst>
        </c:ser>
        <c:ser>
          <c:idx val="1"/>
          <c:order val="1"/>
          <c:tx>
            <c:strRef>
              <c:f>Level!$C$13</c:f>
              <c:strCache>
                <c:ptCount val="1"/>
                <c:pt idx="0">
                  <c:v>Production Build</c:v>
                </c:pt>
              </c:strCache>
            </c:strRef>
          </c:tx>
          <c:cat>
            <c:strRef>
              <c:f>Level!$A$14:$A$25</c:f>
              <c:strCache>
                <c:ptCount val="12"/>
                <c:pt idx="0">
                  <c:v>January</c:v>
                </c:pt>
                <c:pt idx="1">
                  <c:v>February</c:v>
                </c:pt>
                <c:pt idx="2">
                  <c:v>March</c:v>
                </c:pt>
                <c:pt idx="3">
                  <c:v>April</c:v>
                </c:pt>
                <c:pt idx="4">
                  <c:v>May </c:v>
                </c:pt>
                <c:pt idx="5">
                  <c:v>June</c:v>
                </c:pt>
                <c:pt idx="6">
                  <c:v>July </c:v>
                </c:pt>
                <c:pt idx="7">
                  <c:v>August</c:v>
                </c:pt>
                <c:pt idx="8">
                  <c:v>September</c:v>
                </c:pt>
                <c:pt idx="9">
                  <c:v>October</c:v>
                </c:pt>
                <c:pt idx="10">
                  <c:v>November</c:v>
                </c:pt>
                <c:pt idx="11">
                  <c:v>December</c:v>
                </c:pt>
              </c:strCache>
            </c:strRef>
          </c:cat>
          <c:val>
            <c:numRef>
              <c:f>Level!$C$14:$C$25</c:f>
              <c:numCache>
                <c:formatCode>General</c:formatCode>
                <c:ptCount val="12"/>
                <c:pt idx="0">
                  <c:v>1000</c:v>
                </c:pt>
                <c:pt idx="1">
                  <c:v>1000</c:v>
                </c:pt>
                <c:pt idx="2">
                  <c:v>1000</c:v>
                </c:pt>
                <c:pt idx="3">
                  <c:v>1000</c:v>
                </c:pt>
                <c:pt idx="4">
                  <c:v>1000</c:v>
                </c:pt>
                <c:pt idx="5">
                  <c:v>1000</c:v>
                </c:pt>
                <c:pt idx="6">
                  <c:v>1000</c:v>
                </c:pt>
                <c:pt idx="7">
                  <c:v>1000</c:v>
                </c:pt>
                <c:pt idx="8">
                  <c:v>1000</c:v>
                </c:pt>
                <c:pt idx="9">
                  <c:v>1000</c:v>
                </c:pt>
                <c:pt idx="10">
                  <c:v>1000</c:v>
                </c:pt>
                <c:pt idx="11">
                  <c:v>1000</c:v>
                </c:pt>
              </c:numCache>
            </c:numRef>
          </c:val>
          <c:smooth val="0"/>
          <c:extLst>
            <c:ext xmlns:c16="http://schemas.microsoft.com/office/drawing/2014/chart" uri="{C3380CC4-5D6E-409C-BE32-E72D297353CC}">
              <c16:uniqueId val="{00000001-523D-4580-A46B-92D4FFFB406B}"/>
            </c:ext>
          </c:extLst>
        </c:ser>
        <c:dLbls>
          <c:showLegendKey val="0"/>
          <c:showVal val="0"/>
          <c:showCatName val="0"/>
          <c:showSerName val="0"/>
          <c:showPercent val="0"/>
          <c:showBubbleSize val="0"/>
        </c:dLbls>
        <c:marker val="1"/>
        <c:smooth val="0"/>
        <c:axId val="206215976"/>
        <c:axId val="145544952"/>
      </c:lineChart>
      <c:catAx>
        <c:axId val="206215976"/>
        <c:scaling>
          <c:orientation val="minMax"/>
        </c:scaling>
        <c:delete val="0"/>
        <c:axPos val="b"/>
        <c:title>
          <c:tx>
            <c:rich>
              <a:bodyPr/>
              <a:lstStyle/>
              <a:p>
                <a:pPr>
                  <a:defRPr/>
                </a:pPr>
                <a:r>
                  <a:rPr lang="en-US"/>
                  <a:t>Period</a:t>
                </a:r>
              </a:p>
            </c:rich>
          </c:tx>
          <c:overlay val="0"/>
        </c:title>
        <c:numFmt formatCode="General" sourceLinked="0"/>
        <c:majorTickMark val="out"/>
        <c:minorTickMark val="none"/>
        <c:tickLblPos val="nextTo"/>
        <c:crossAx val="145544952"/>
        <c:crosses val="autoZero"/>
        <c:auto val="1"/>
        <c:lblAlgn val="ctr"/>
        <c:lblOffset val="100"/>
        <c:noMultiLvlLbl val="0"/>
      </c:catAx>
      <c:valAx>
        <c:axId val="145544952"/>
        <c:scaling>
          <c:orientation val="minMax"/>
        </c:scaling>
        <c:delete val="0"/>
        <c:axPos val="l"/>
        <c:majorGridlines/>
        <c:title>
          <c:tx>
            <c:rich>
              <a:bodyPr rot="-5400000" vert="horz"/>
              <a:lstStyle/>
              <a:p>
                <a:pPr>
                  <a:defRPr/>
                </a:pPr>
                <a:r>
                  <a:rPr lang="en-US"/>
                  <a:t>Number of Units</a:t>
                </a:r>
              </a:p>
            </c:rich>
          </c:tx>
          <c:overlay val="0"/>
        </c:title>
        <c:numFmt formatCode="General" sourceLinked="1"/>
        <c:majorTickMark val="out"/>
        <c:minorTickMark val="none"/>
        <c:tickLblPos val="nextTo"/>
        <c:crossAx val="206215976"/>
        <c:crosses val="autoZero"/>
        <c:crossBetween val="between"/>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Chase!$B$14</c:f>
              <c:strCache>
                <c:ptCount val="1"/>
                <c:pt idx="0">
                  <c:v>Sales Forecast</c:v>
                </c:pt>
              </c:strCache>
            </c:strRef>
          </c:tx>
          <c:cat>
            <c:strRef>
              <c:f>Chase!$A$15:$A$26</c:f>
              <c:strCache>
                <c:ptCount val="12"/>
                <c:pt idx="0">
                  <c:v>January</c:v>
                </c:pt>
                <c:pt idx="1">
                  <c:v>February</c:v>
                </c:pt>
                <c:pt idx="2">
                  <c:v>March</c:v>
                </c:pt>
                <c:pt idx="3">
                  <c:v>April</c:v>
                </c:pt>
                <c:pt idx="4">
                  <c:v>May </c:v>
                </c:pt>
                <c:pt idx="5">
                  <c:v>June</c:v>
                </c:pt>
                <c:pt idx="6">
                  <c:v>July </c:v>
                </c:pt>
                <c:pt idx="7">
                  <c:v>August</c:v>
                </c:pt>
                <c:pt idx="8">
                  <c:v>September</c:v>
                </c:pt>
                <c:pt idx="9">
                  <c:v>October</c:v>
                </c:pt>
                <c:pt idx="10">
                  <c:v>November</c:v>
                </c:pt>
                <c:pt idx="11">
                  <c:v>December</c:v>
                </c:pt>
              </c:strCache>
            </c:strRef>
          </c:cat>
          <c:val>
            <c:numRef>
              <c:f>Chase!$B$15:$B$26</c:f>
              <c:numCache>
                <c:formatCode>General</c:formatCode>
                <c:ptCount val="12"/>
                <c:pt idx="0">
                  <c:v>900</c:v>
                </c:pt>
                <c:pt idx="1">
                  <c:v>1000</c:v>
                </c:pt>
                <c:pt idx="2">
                  <c:v>1100</c:v>
                </c:pt>
                <c:pt idx="3">
                  <c:v>1000</c:v>
                </c:pt>
                <c:pt idx="4">
                  <c:v>1200</c:v>
                </c:pt>
                <c:pt idx="5">
                  <c:v>900</c:v>
                </c:pt>
                <c:pt idx="6">
                  <c:v>1300</c:v>
                </c:pt>
                <c:pt idx="7">
                  <c:v>1200</c:v>
                </c:pt>
                <c:pt idx="8">
                  <c:v>700</c:v>
                </c:pt>
                <c:pt idx="9">
                  <c:v>1000</c:v>
                </c:pt>
                <c:pt idx="10">
                  <c:v>900</c:v>
                </c:pt>
                <c:pt idx="11">
                  <c:v>800</c:v>
                </c:pt>
              </c:numCache>
            </c:numRef>
          </c:val>
          <c:smooth val="0"/>
          <c:extLst>
            <c:ext xmlns:c16="http://schemas.microsoft.com/office/drawing/2014/chart" uri="{C3380CC4-5D6E-409C-BE32-E72D297353CC}">
              <c16:uniqueId val="{00000000-E6AE-4004-B8EE-B6131A8F76A6}"/>
            </c:ext>
          </c:extLst>
        </c:ser>
        <c:ser>
          <c:idx val="1"/>
          <c:order val="1"/>
          <c:tx>
            <c:strRef>
              <c:f>Chase!$C$14</c:f>
              <c:strCache>
                <c:ptCount val="1"/>
                <c:pt idx="0">
                  <c:v>Production Build</c:v>
                </c:pt>
              </c:strCache>
            </c:strRef>
          </c:tx>
          <c:marker>
            <c:symbol val="square"/>
            <c:size val="7"/>
            <c:spPr>
              <a:noFill/>
            </c:spPr>
          </c:marker>
          <c:cat>
            <c:strRef>
              <c:f>Chase!$A$15:$A$26</c:f>
              <c:strCache>
                <c:ptCount val="12"/>
                <c:pt idx="0">
                  <c:v>January</c:v>
                </c:pt>
                <c:pt idx="1">
                  <c:v>February</c:v>
                </c:pt>
                <c:pt idx="2">
                  <c:v>March</c:v>
                </c:pt>
                <c:pt idx="3">
                  <c:v>April</c:v>
                </c:pt>
                <c:pt idx="4">
                  <c:v>May </c:v>
                </c:pt>
                <c:pt idx="5">
                  <c:v>June</c:v>
                </c:pt>
                <c:pt idx="6">
                  <c:v>July </c:v>
                </c:pt>
                <c:pt idx="7">
                  <c:v>August</c:v>
                </c:pt>
                <c:pt idx="8">
                  <c:v>September</c:v>
                </c:pt>
                <c:pt idx="9">
                  <c:v>October</c:v>
                </c:pt>
                <c:pt idx="10">
                  <c:v>November</c:v>
                </c:pt>
                <c:pt idx="11">
                  <c:v>December</c:v>
                </c:pt>
              </c:strCache>
            </c:strRef>
          </c:cat>
          <c:val>
            <c:numRef>
              <c:f>Chase!$C$15:$C$26</c:f>
              <c:numCache>
                <c:formatCode>General</c:formatCode>
                <c:ptCount val="12"/>
                <c:pt idx="0">
                  <c:v>900</c:v>
                </c:pt>
                <c:pt idx="1">
                  <c:v>1000</c:v>
                </c:pt>
                <c:pt idx="2">
                  <c:v>1100</c:v>
                </c:pt>
                <c:pt idx="3">
                  <c:v>1000</c:v>
                </c:pt>
                <c:pt idx="4">
                  <c:v>1200</c:v>
                </c:pt>
                <c:pt idx="5">
                  <c:v>900</c:v>
                </c:pt>
                <c:pt idx="6">
                  <c:v>1300</c:v>
                </c:pt>
                <c:pt idx="7">
                  <c:v>1200</c:v>
                </c:pt>
                <c:pt idx="8">
                  <c:v>700</c:v>
                </c:pt>
                <c:pt idx="9">
                  <c:v>1000</c:v>
                </c:pt>
                <c:pt idx="10">
                  <c:v>900</c:v>
                </c:pt>
                <c:pt idx="11">
                  <c:v>800</c:v>
                </c:pt>
              </c:numCache>
            </c:numRef>
          </c:val>
          <c:smooth val="0"/>
          <c:extLst>
            <c:ext xmlns:c16="http://schemas.microsoft.com/office/drawing/2014/chart" uri="{C3380CC4-5D6E-409C-BE32-E72D297353CC}">
              <c16:uniqueId val="{00000001-E6AE-4004-B8EE-B6131A8F76A6}"/>
            </c:ext>
          </c:extLst>
        </c:ser>
        <c:dLbls>
          <c:showLegendKey val="0"/>
          <c:showVal val="0"/>
          <c:showCatName val="0"/>
          <c:showSerName val="0"/>
          <c:showPercent val="0"/>
          <c:showBubbleSize val="0"/>
        </c:dLbls>
        <c:marker val="1"/>
        <c:smooth val="0"/>
        <c:axId val="205620256"/>
        <c:axId val="205621040"/>
      </c:lineChart>
      <c:catAx>
        <c:axId val="205620256"/>
        <c:scaling>
          <c:orientation val="minMax"/>
        </c:scaling>
        <c:delete val="0"/>
        <c:axPos val="b"/>
        <c:title>
          <c:tx>
            <c:rich>
              <a:bodyPr/>
              <a:lstStyle/>
              <a:p>
                <a:pPr>
                  <a:defRPr/>
                </a:pPr>
                <a:r>
                  <a:rPr lang="en-US"/>
                  <a:t>Period</a:t>
                </a:r>
              </a:p>
            </c:rich>
          </c:tx>
          <c:overlay val="0"/>
        </c:title>
        <c:numFmt formatCode="General" sourceLinked="0"/>
        <c:majorTickMark val="out"/>
        <c:minorTickMark val="none"/>
        <c:tickLblPos val="nextTo"/>
        <c:crossAx val="205621040"/>
        <c:crosses val="autoZero"/>
        <c:auto val="1"/>
        <c:lblAlgn val="ctr"/>
        <c:lblOffset val="100"/>
        <c:noMultiLvlLbl val="0"/>
      </c:catAx>
      <c:valAx>
        <c:axId val="205621040"/>
        <c:scaling>
          <c:orientation val="minMax"/>
        </c:scaling>
        <c:delete val="0"/>
        <c:axPos val="l"/>
        <c:majorGridlines/>
        <c:title>
          <c:tx>
            <c:rich>
              <a:bodyPr rot="-5400000" vert="horz"/>
              <a:lstStyle/>
              <a:p>
                <a:pPr>
                  <a:defRPr/>
                </a:pPr>
                <a:r>
                  <a:rPr lang="en-US"/>
                  <a:t>Number of Units</a:t>
                </a:r>
              </a:p>
            </c:rich>
          </c:tx>
          <c:overlay val="0"/>
        </c:title>
        <c:numFmt formatCode="General" sourceLinked="1"/>
        <c:majorTickMark val="out"/>
        <c:minorTickMark val="none"/>
        <c:tickLblPos val="nextTo"/>
        <c:crossAx val="205620256"/>
        <c:crosses val="autoZero"/>
        <c:crossBetween val="between"/>
      </c:valAx>
      <c:spPr>
        <a:noFill/>
      </c:spPr>
    </c:plotArea>
    <c:legend>
      <c:legendPos val="r"/>
      <c:layout>
        <c:manualLayout>
          <c:xMode val="edge"/>
          <c:yMode val="edge"/>
          <c:x val="0.80773444207324563"/>
          <c:y val="0.4757191156190223"/>
          <c:w val="0.18943213873966702"/>
          <c:h val="0.10216335246229818"/>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F394D9-D13A-4366-AEC0-5A0B8194BBC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A4C93F5-EA07-4E47-B557-510DACD2CD8B}">
      <dgm:prSet phldrT="[Text]"/>
      <dgm:spPr/>
      <dgm:t>
        <a:bodyPr/>
        <a:lstStyle/>
        <a:p>
          <a:r>
            <a:rPr lang="en-US" dirty="0" smtClean="0"/>
            <a:t>Chocolate Chip Cookies</a:t>
          </a:r>
          <a:endParaRPr lang="en-US" dirty="0"/>
        </a:p>
      </dgm:t>
    </dgm:pt>
    <dgm:pt modelId="{B6176F0A-6520-4D00-B42F-F99C2EC72F53}" type="parTrans" cxnId="{C3B2CA4E-F9A4-4B51-B979-C6E31C003532}">
      <dgm:prSet/>
      <dgm:spPr/>
      <dgm:t>
        <a:bodyPr/>
        <a:lstStyle/>
        <a:p>
          <a:endParaRPr lang="en-US"/>
        </a:p>
      </dgm:t>
    </dgm:pt>
    <dgm:pt modelId="{73FC77A3-551F-4D8B-B98A-4A47137C75A2}" type="sibTrans" cxnId="{C3B2CA4E-F9A4-4B51-B979-C6E31C003532}">
      <dgm:prSet/>
      <dgm:spPr/>
      <dgm:t>
        <a:bodyPr/>
        <a:lstStyle/>
        <a:p>
          <a:endParaRPr lang="en-US"/>
        </a:p>
      </dgm:t>
    </dgm:pt>
    <dgm:pt modelId="{7BE89E1E-454E-4BA6-AB88-097EF05964EC}">
      <dgm:prSet phldrT="[Text]"/>
      <dgm:spPr/>
      <dgm:t>
        <a:bodyPr/>
        <a:lstStyle/>
        <a:p>
          <a:r>
            <a:rPr lang="en-US" dirty="0" smtClean="0"/>
            <a:t>Wet Ingredients</a:t>
          </a:r>
          <a:endParaRPr lang="en-US" dirty="0"/>
        </a:p>
      </dgm:t>
    </dgm:pt>
    <dgm:pt modelId="{62B19008-2298-49C3-9DF6-FC72B51A3E1A}" type="parTrans" cxnId="{D9DAF6FA-F136-4953-8B8A-1E8C4F1123C6}">
      <dgm:prSet/>
      <dgm:spPr/>
      <dgm:t>
        <a:bodyPr/>
        <a:lstStyle/>
        <a:p>
          <a:endParaRPr lang="en-US"/>
        </a:p>
      </dgm:t>
    </dgm:pt>
    <dgm:pt modelId="{07D1443A-ACB7-40CB-B23E-006B56084228}" type="sibTrans" cxnId="{D9DAF6FA-F136-4953-8B8A-1E8C4F1123C6}">
      <dgm:prSet/>
      <dgm:spPr/>
      <dgm:t>
        <a:bodyPr/>
        <a:lstStyle/>
        <a:p>
          <a:endParaRPr lang="en-US"/>
        </a:p>
      </dgm:t>
    </dgm:pt>
    <dgm:pt modelId="{BB2BA20D-5AE0-4CE3-8DA9-74F70765F76B}">
      <dgm:prSet phldrT="[Text]"/>
      <dgm:spPr/>
      <dgm:t>
        <a:bodyPr/>
        <a:lstStyle/>
        <a:p>
          <a:r>
            <a:rPr lang="en-US" dirty="0" smtClean="0"/>
            <a:t>Chocolate Chips (1cup)</a:t>
          </a:r>
          <a:endParaRPr lang="en-US" dirty="0"/>
        </a:p>
      </dgm:t>
    </dgm:pt>
    <dgm:pt modelId="{A5ADC137-797C-4FCA-AF5A-32C847041A7E}" type="parTrans" cxnId="{82BEEFD5-4170-437D-B8E0-0BDD449AB1EF}">
      <dgm:prSet/>
      <dgm:spPr/>
      <dgm:t>
        <a:bodyPr/>
        <a:lstStyle/>
        <a:p>
          <a:endParaRPr lang="en-US"/>
        </a:p>
      </dgm:t>
    </dgm:pt>
    <dgm:pt modelId="{96ECB079-A1C1-4F51-A608-8680BA5673F8}" type="sibTrans" cxnId="{82BEEFD5-4170-437D-B8E0-0BDD449AB1EF}">
      <dgm:prSet/>
      <dgm:spPr/>
      <dgm:t>
        <a:bodyPr/>
        <a:lstStyle/>
        <a:p>
          <a:endParaRPr lang="en-US"/>
        </a:p>
      </dgm:t>
    </dgm:pt>
    <dgm:pt modelId="{182DFE3B-7157-4F34-9A61-BB287FA4FFF0}">
      <dgm:prSet/>
      <dgm:spPr/>
      <dgm:t>
        <a:bodyPr/>
        <a:lstStyle/>
        <a:p>
          <a:r>
            <a:rPr lang="en-US" dirty="0" smtClean="0"/>
            <a:t>Dry Ingredients</a:t>
          </a:r>
          <a:endParaRPr lang="en-US" dirty="0"/>
        </a:p>
      </dgm:t>
    </dgm:pt>
    <dgm:pt modelId="{A97F8F44-8C47-407D-BD6E-03C3D1A31A78}" type="parTrans" cxnId="{0D536A60-9640-4F4F-9F91-868D9C841BF2}">
      <dgm:prSet/>
      <dgm:spPr/>
      <dgm:t>
        <a:bodyPr/>
        <a:lstStyle/>
        <a:p>
          <a:endParaRPr lang="en-US"/>
        </a:p>
      </dgm:t>
    </dgm:pt>
    <dgm:pt modelId="{2AE31EF5-B4D5-4FB0-B08E-9DB8D4A54F08}" type="sibTrans" cxnId="{0D536A60-9640-4F4F-9F91-868D9C841BF2}">
      <dgm:prSet/>
      <dgm:spPr/>
      <dgm:t>
        <a:bodyPr/>
        <a:lstStyle/>
        <a:p>
          <a:endParaRPr lang="en-US"/>
        </a:p>
      </dgm:t>
    </dgm:pt>
    <dgm:pt modelId="{D9855F33-8E0B-454E-B745-F2B40E877F7A}" type="pres">
      <dgm:prSet presAssocID="{7FF394D9-D13A-4366-AEC0-5A0B8194BBCD}" presName="hierChild1" presStyleCnt="0">
        <dgm:presLayoutVars>
          <dgm:chPref val="1"/>
          <dgm:dir/>
          <dgm:animOne val="branch"/>
          <dgm:animLvl val="lvl"/>
          <dgm:resizeHandles/>
        </dgm:presLayoutVars>
      </dgm:prSet>
      <dgm:spPr/>
      <dgm:t>
        <a:bodyPr/>
        <a:lstStyle/>
        <a:p>
          <a:endParaRPr lang="en-US"/>
        </a:p>
      </dgm:t>
    </dgm:pt>
    <dgm:pt modelId="{F47F60E9-7749-426F-BD47-B23729BD1DDF}" type="pres">
      <dgm:prSet presAssocID="{BA4C93F5-EA07-4E47-B557-510DACD2CD8B}" presName="hierRoot1" presStyleCnt="0"/>
      <dgm:spPr/>
    </dgm:pt>
    <dgm:pt modelId="{A04C3BAA-FD00-4F90-940E-D09E2E710BF8}" type="pres">
      <dgm:prSet presAssocID="{BA4C93F5-EA07-4E47-B557-510DACD2CD8B}" presName="composite" presStyleCnt="0"/>
      <dgm:spPr/>
    </dgm:pt>
    <dgm:pt modelId="{596AA400-7502-4361-98EE-F1DB25E89CD2}" type="pres">
      <dgm:prSet presAssocID="{BA4C93F5-EA07-4E47-B557-510DACD2CD8B}" presName="background" presStyleLbl="node0" presStyleIdx="0" presStyleCnt="1"/>
      <dgm:spPr/>
    </dgm:pt>
    <dgm:pt modelId="{954FF69E-6515-42F8-9E62-38958823538B}" type="pres">
      <dgm:prSet presAssocID="{BA4C93F5-EA07-4E47-B557-510DACD2CD8B}" presName="text" presStyleLbl="fgAcc0" presStyleIdx="0" presStyleCnt="1">
        <dgm:presLayoutVars>
          <dgm:chPref val="3"/>
        </dgm:presLayoutVars>
      </dgm:prSet>
      <dgm:spPr/>
      <dgm:t>
        <a:bodyPr/>
        <a:lstStyle/>
        <a:p>
          <a:endParaRPr lang="en-US"/>
        </a:p>
      </dgm:t>
    </dgm:pt>
    <dgm:pt modelId="{1225FE59-FCC2-4086-9780-3C81AA525210}" type="pres">
      <dgm:prSet presAssocID="{BA4C93F5-EA07-4E47-B557-510DACD2CD8B}" presName="hierChild2" presStyleCnt="0"/>
      <dgm:spPr/>
    </dgm:pt>
    <dgm:pt modelId="{006DB6B3-3B9B-4344-A18F-0B01D042EE4D}" type="pres">
      <dgm:prSet presAssocID="{62B19008-2298-49C3-9DF6-FC72B51A3E1A}" presName="Name10" presStyleLbl="parChTrans1D2" presStyleIdx="0" presStyleCnt="3"/>
      <dgm:spPr/>
      <dgm:t>
        <a:bodyPr/>
        <a:lstStyle/>
        <a:p>
          <a:endParaRPr lang="en-US"/>
        </a:p>
      </dgm:t>
    </dgm:pt>
    <dgm:pt modelId="{531B4F05-8D68-4F7F-98E3-F5F215313124}" type="pres">
      <dgm:prSet presAssocID="{7BE89E1E-454E-4BA6-AB88-097EF05964EC}" presName="hierRoot2" presStyleCnt="0"/>
      <dgm:spPr/>
    </dgm:pt>
    <dgm:pt modelId="{C7DA332F-9FEF-4514-9FE6-7B7B2F0DF064}" type="pres">
      <dgm:prSet presAssocID="{7BE89E1E-454E-4BA6-AB88-097EF05964EC}" presName="composite2" presStyleCnt="0"/>
      <dgm:spPr/>
    </dgm:pt>
    <dgm:pt modelId="{4C148BE1-F554-4871-8C5E-798B4841DD77}" type="pres">
      <dgm:prSet presAssocID="{7BE89E1E-454E-4BA6-AB88-097EF05964EC}" presName="background2" presStyleLbl="node2" presStyleIdx="0" presStyleCnt="3"/>
      <dgm:spPr/>
    </dgm:pt>
    <dgm:pt modelId="{3BFC6E79-4608-4F4C-953A-FF5882FBD09A}" type="pres">
      <dgm:prSet presAssocID="{7BE89E1E-454E-4BA6-AB88-097EF05964EC}" presName="text2" presStyleLbl="fgAcc2" presStyleIdx="0" presStyleCnt="3">
        <dgm:presLayoutVars>
          <dgm:chPref val="3"/>
        </dgm:presLayoutVars>
      </dgm:prSet>
      <dgm:spPr/>
      <dgm:t>
        <a:bodyPr/>
        <a:lstStyle/>
        <a:p>
          <a:endParaRPr lang="en-US"/>
        </a:p>
      </dgm:t>
    </dgm:pt>
    <dgm:pt modelId="{3A0F77FE-CB95-42C8-A136-58A306C55520}" type="pres">
      <dgm:prSet presAssocID="{7BE89E1E-454E-4BA6-AB88-097EF05964EC}" presName="hierChild3" presStyleCnt="0"/>
      <dgm:spPr/>
    </dgm:pt>
    <dgm:pt modelId="{C09F3763-495C-435D-85D6-6E9538B93923}" type="pres">
      <dgm:prSet presAssocID="{A5ADC137-797C-4FCA-AF5A-32C847041A7E}" presName="Name10" presStyleLbl="parChTrans1D2" presStyleIdx="1" presStyleCnt="3"/>
      <dgm:spPr/>
      <dgm:t>
        <a:bodyPr/>
        <a:lstStyle/>
        <a:p>
          <a:endParaRPr lang="en-US"/>
        </a:p>
      </dgm:t>
    </dgm:pt>
    <dgm:pt modelId="{50DE61C7-913E-461F-A9AA-C3A4AB24501A}" type="pres">
      <dgm:prSet presAssocID="{BB2BA20D-5AE0-4CE3-8DA9-74F70765F76B}" presName="hierRoot2" presStyleCnt="0"/>
      <dgm:spPr/>
    </dgm:pt>
    <dgm:pt modelId="{272B7383-9E17-4464-B5D9-C504673E268C}" type="pres">
      <dgm:prSet presAssocID="{BB2BA20D-5AE0-4CE3-8DA9-74F70765F76B}" presName="composite2" presStyleCnt="0"/>
      <dgm:spPr/>
    </dgm:pt>
    <dgm:pt modelId="{5CA2E3DA-7029-4371-833A-F548680B19E8}" type="pres">
      <dgm:prSet presAssocID="{BB2BA20D-5AE0-4CE3-8DA9-74F70765F76B}" presName="background2" presStyleLbl="node2" presStyleIdx="1" presStyleCnt="3"/>
      <dgm:spPr/>
    </dgm:pt>
    <dgm:pt modelId="{EE17E6A1-9856-4D88-9B44-20DF7BFEBE4C}" type="pres">
      <dgm:prSet presAssocID="{BB2BA20D-5AE0-4CE3-8DA9-74F70765F76B}" presName="text2" presStyleLbl="fgAcc2" presStyleIdx="1" presStyleCnt="3">
        <dgm:presLayoutVars>
          <dgm:chPref val="3"/>
        </dgm:presLayoutVars>
      </dgm:prSet>
      <dgm:spPr/>
      <dgm:t>
        <a:bodyPr/>
        <a:lstStyle/>
        <a:p>
          <a:endParaRPr lang="en-US"/>
        </a:p>
      </dgm:t>
    </dgm:pt>
    <dgm:pt modelId="{17BF1ACB-6751-46CC-BD10-564BB9B9F252}" type="pres">
      <dgm:prSet presAssocID="{BB2BA20D-5AE0-4CE3-8DA9-74F70765F76B}" presName="hierChild3" presStyleCnt="0"/>
      <dgm:spPr/>
    </dgm:pt>
    <dgm:pt modelId="{A899F29A-5C4B-4E87-AFBC-4405824A9E78}" type="pres">
      <dgm:prSet presAssocID="{A97F8F44-8C47-407D-BD6E-03C3D1A31A78}" presName="Name10" presStyleLbl="parChTrans1D2" presStyleIdx="2" presStyleCnt="3"/>
      <dgm:spPr/>
      <dgm:t>
        <a:bodyPr/>
        <a:lstStyle/>
        <a:p>
          <a:endParaRPr lang="en-US"/>
        </a:p>
      </dgm:t>
    </dgm:pt>
    <dgm:pt modelId="{43307AC7-4C74-4D07-BC70-E81ED8CE3A60}" type="pres">
      <dgm:prSet presAssocID="{182DFE3B-7157-4F34-9A61-BB287FA4FFF0}" presName="hierRoot2" presStyleCnt="0"/>
      <dgm:spPr/>
    </dgm:pt>
    <dgm:pt modelId="{313323C8-EE2F-468F-A5B3-9AC7CBAEE5A5}" type="pres">
      <dgm:prSet presAssocID="{182DFE3B-7157-4F34-9A61-BB287FA4FFF0}" presName="composite2" presStyleCnt="0"/>
      <dgm:spPr/>
    </dgm:pt>
    <dgm:pt modelId="{D8013DC3-CAD2-45B3-BBB1-ABF17682B0FD}" type="pres">
      <dgm:prSet presAssocID="{182DFE3B-7157-4F34-9A61-BB287FA4FFF0}" presName="background2" presStyleLbl="node2" presStyleIdx="2" presStyleCnt="3"/>
      <dgm:spPr/>
    </dgm:pt>
    <dgm:pt modelId="{E171BFF2-2EA2-48CA-AC21-1BA16EB1C493}" type="pres">
      <dgm:prSet presAssocID="{182DFE3B-7157-4F34-9A61-BB287FA4FFF0}" presName="text2" presStyleLbl="fgAcc2" presStyleIdx="2" presStyleCnt="3">
        <dgm:presLayoutVars>
          <dgm:chPref val="3"/>
        </dgm:presLayoutVars>
      </dgm:prSet>
      <dgm:spPr/>
      <dgm:t>
        <a:bodyPr/>
        <a:lstStyle/>
        <a:p>
          <a:endParaRPr lang="en-US"/>
        </a:p>
      </dgm:t>
    </dgm:pt>
    <dgm:pt modelId="{C63D5E50-ECA5-46EA-9E13-E2A5639411F0}" type="pres">
      <dgm:prSet presAssocID="{182DFE3B-7157-4F34-9A61-BB287FA4FFF0}" presName="hierChild3" presStyleCnt="0"/>
      <dgm:spPr/>
    </dgm:pt>
  </dgm:ptLst>
  <dgm:cxnLst>
    <dgm:cxn modelId="{7EBF53CA-CC8A-4ED4-A694-CBB7EE9A77E5}" type="presOf" srcId="{BB2BA20D-5AE0-4CE3-8DA9-74F70765F76B}" destId="{EE17E6A1-9856-4D88-9B44-20DF7BFEBE4C}" srcOrd="0" destOrd="0" presId="urn:microsoft.com/office/officeart/2005/8/layout/hierarchy1"/>
    <dgm:cxn modelId="{D9DAF6FA-F136-4953-8B8A-1E8C4F1123C6}" srcId="{BA4C93F5-EA07-4E47-B557-510DACD2CD8B}" destId="{7BE89E1E-454E-4BA6-AB88-097EF05964EC}" srcOrd="0" destOrd="0" parTransId="{62B19008-2298-49C3-9DF6-FC72B51A3E1A}" sibTransId="{07D1443A-ACB7-40CB-B23E-006B56084228}"/>
    <dgm:cxn modelId="{D9A32DC7-A914-4B83-9C61-B148F130FA06}" type="presOf" srcId="{A5ADC137-797C-4FCA-AF5A-32C847041A7E}" destId="{C09F3763-495C-435D-85D6-6E9538B93923}" srcOrd="0" destOrd="0" presId="urn:microsoft.com/office/officeart/2005/8/layout/hierarchy1"/>
    <dgm:cxn modelId="{82BEEFD5-4170-437D-B8E0-0BDD449AB1EF}" srcId="{BA4C93F5-EA07-4E47-B557-510DACD2CD8B}" destId="{BB2BA20D-5AE0-4CE3-8DA9-74F70765F76B}" srcOrd="1" destOrd="0" parTransId="{A5ADC137-797C-4FCA-AF5A-32C847041A7E}" sibTransId="{96ECB079-A1C1-4F51-A608-8680BA5673F8}"/>
    <dgm:cxn modelId="{0F827DFC-3F09-4DA3-B554-91993BF3C9B0}" type="presOf" srcId="{62B19008-2298-49C3-9DF6-FC72B51A3E1A}" destId="{006DB6B3-3B9B-4344-A18F-0B01D042EE4D}" srcOrd="0" destOrd="0" presId="urn:microsoft.com/office/officeart/2005/8/layout/hierarchy1"/>
    <dgm:cxn modelId="{5BEA7806-814E-4080-BC6E-28D65BF6C360}" type="presOf" srcId="{BA4C93F5-EA07-4E47-B557-510DACD2CD8B}" destId="{954FF69E-6515-42F8-9E62-38958823538B}" srcOrd="0" destOrd="0" presId="urn:microsoft.com/office/officeart/2005/8/layout/hierarchy1"/>
    <dgm:cxn modelId="{86FFE5BD-9BE9-4675-9B82-2AD1649C8E2F}" type="presOf" srcId="{7BE89E1E-454E-4BA6-AB88-097EF05964EC}" destId="{3BFC6E79-4608-4F4C-953A-FF5882FBD09A}" srcOrd="0" destOrd="0" presId="urn:microsoft.com/office/officeart/2005/8/layout/hierarchy1"/>
    <dgm:cxn modelId="{0D536A60-9640-4F4F-9F91-868D9C841BF2}" srcId="{BA4C93F5-EA07-4E47-B557-510DACD2CD8B}" destId="{182DFE3B-7157-4F34-9A61-BB287FA4FFF0}" srcOrd="2" destOrd="0" parTransId="{A97F8F44-8C47-407D-BD6E-03C3D1A31A78}" sibTransId="{2AE31EF5-B4D5-4FB0-B08E-9DB8D4A54F08}"/>
    <dgm:cxn modelId="{55919A08-50E5-415C-8075-23CAABBC97BF}" type="presOf" srcId="{7FF394D9-D13A-4366-AEC0-5A0B8194BBCD}" destId="{D9855F33-8E0B-454E-B745-F2B40E877F7A}" srcOrd="0" destOrd="0" presId="urn:microsoft.com/office/officeart/2005/8/layout/hierarchy1"/>
    <dgm:cxn modelId="{C3B2CA4E-F9A4-4B51-B979-C6E31C003532}" srcId="{7FF394D9-D13A-4366-AEC0-5A0B8194BBCD}" destId="{BA4C93F5-EA07-4E47-B557-510DACD2CD8B}" srcOrd="0" destOrd="0" parTransId="{B6176F0A-6520-4D00-B42F-F99C2EC72F53}" sibTransId="{73FC77A3-551F-4D8B-B98A-4A47137C75A2}"/>
    <dgm:cxn modelId="{D9FA0660-A6E7-4737-B310-D687821758E5}" type="presOf" srcId="{A97F8F44-8C47-407D-BD6E-03C3D1A31A78}" destId="{A899F29A-5C4B-4E87-AFBC-4405824A9E78}" srcOrd="0" destOrd="0" presId="urn:microsoft.com/office/officeart/2005/8/layout/hierarchy1"/>
    <dgm:cxn modelId="{12F00FC4-8716-40D6-A52A-B2215AD02A7B}" type="presOf" srcId="{182DFE3B-7157-4F34-9A61-BB287FA4FFF0}" destId="{E171BFF2-2EA2-48CA-AC21-1BA16EB1C493}" srcOrd="0" destOrd="0" presId="urn:microsoft.com/office/officeart/2005/8/layout/hierarchy1"/>
    <dgm:cxn modelId="{B0FC6376-6692-47CF-99FD-AD6479F64F32}" type="presParOf" srcId="{D9855F33-8E0B-454E-B745-F2B40E877F7A}" destId="{F47F60E9-7749-426F-BD47-B23729BD1DDF}" srcOrd="0" destOrd="0" presId="urn:microsoft.com/office/officeart/2005/8/layout/hierarchy1"/>
    <dgm:cxn modelId="{4A69C5CA-F685-4D07-A338-E33A2BB6A24A}" type="presParOf" srcId="{F47F60E9-7749-426F-BD47-B23729BD1DDF}" destId="{A04C3BAA-FD00-4F90-940E-D09E2E710BF8}" srcOrd="0" destOrd="0" presId="urn:microsoft.com/office/officeart/2005/8/layout/hierarchy1"/>
    <dgm:cxn modelId="{9CBF4FEA-495F-47DC-9BE7-182C890AEE2A}" type="presParOf" srcId="{A04C3BAA-FD00-4F90-940E-D09E2E710BF8}" destId="{596AA400-7502-4361-98EE-F1DB25E89CD2}" srcOrd="0" destOrd="0" presId="urn:microsoft.com/office/officeart/2005/8/layout/hierarchy1"/>
    <dgm:cxn modelId="{DD7818A7-FC84-4DCE-924A-ADEE8D445E1D}" type="presParOf" srcId="{A04C3BAA-FD00-4F90-940E-D09E2E710BF8}" destId="{954FF69E-6515-42F8-9E62-38958823538B}" srcOrd="1" destOrd="0" presId="urn:microsoft.com/office/officeart/2005/8/layout/hierarchy1"/>
    <dgm:cxn modelId="{63927FCE-BB4A-45F3-A7E8-799CF557B7FA}" type="presParOf" srcId="{F47F60E9-7749-426F-BD47-B23729BD1DDF}" destId="{1225FE59-FCC2-4086-9780-3C81AA525210}" srcOrd="1" destOrd="0" presId="urn:microsoft.com/office/officeart/2005/8/layout/hierarchy1"/>
    <dgm:cxn modelId="{6CB486FB-734E-4E25-8BB5-EF76F31A8E8A}" type="presParOf" srcId="{1225FE59-FCC2-4086-9780-3C81AA525210}" destId="{006DB6B3-3B9B-4344-A18F-0B01D042EE4D}" srcOrd="0" destOrd="0" presId="urn:microsoft.com/office/officeart/2005/8/layout/hierarchy1"/>
    <dgm:cxn modelId="{11154913-756F-46FF-B438-2BD3646D3B77}" type="presParOf" srcId="{1225FE59-FCC2-4086-9780-3C81AA525210}" destId="{531B4F05-8D68-4F7F-98E3-F5F215313124}" srcOrd="1" destOrd="0" presId="urn:microsoft.com/office/officeart/2005/8/layout/hierarchy1"/>
    <dgm:cxn modelId="{2B6C4565-E8AC-4766-A92B-3763F757B687}" type="presParOf" srcId="{531B4F05-8D68-4F7F-98E3-F5F215313124}" destId="{C7DA332F-9FEF-4514-9FE6-7B7B2F0DF064}" srcOrd="0" destOrd="0" presId="urn:microsoft.com/office/officeart/2005/8/layout/hierarchy1"/>
    <dgm:cxn modelId="{E77E8429-6797-4D3D-B617-27C39C77EED5}" type="presParOf" srcId="{C7DA332F-9FEF-4514-9FE6-7B7B2F0DF064}" destId="{4C148BE1-F554-4871-8C5E-798B4841DD77}" srcOrd="0" destOrd="0" presId="urn:microsoft.com/office/officeart/2005/8/layout/hierarchy1"/>
    <dgm:cxn modelId="{5148714F-929E-4022-8F98-9D78678E8C2F}" type="presParOf" srcId="{C7DA332F-9FEF-4514-9FE6-7B7B2F0DF064}" destId="{3BFC6E79-4608-4F4C-953A-FF5882FBD09A}" srcOrd="1" destOrd="0" presId="urn:microsoft.com/office/officeart/2005/8/layout/hierarchy1"/>
    <dgm:cxn modelId="{9CE17C47-70E2-4AFC-9A8D-0F70D15CEA8C}" type="presParOf" srcId="{531B4F05-8D68-4F7F-98E3-F5F215313124}" destId="{3A0F77FE-CB95-42C8-A136-58A306C55520}" srcOrd="1" destOrd="0" presId="urn:microsoft.com/office/officeart/2005/8/layout/hierarchy1"/>
    <dgm:cxn modelId="{F8268711-5796-47A6-AA54-CD2540E2C207}" type="presParOf" srcId="{1225FE59-FCC2-4086-9780-3C81AA525210}" destId="{C09F3763-495C-435D-85D6-6E9538B93923}" srcOrd="2" destOrd="0" presId="urn:microsoft.com/office/officeart/2005/8/layout/hierarchy1"/>
    <dgm:cxn modelId="{34C90987-4894-4EA0-B6DE-7B7D2116D45C}" type="presParOf" srcId="{1225FE59-FCC2-4086-9780-3C81AA525210}" destId="{50DE61C7-913E-461F-A9AA-C3A4AB24501A}" srcOrd="3" destOrd="0" presId="urn:microsoft.com/office/officeart/2005/8/layout/hierarchy1"/>
    <dgm:cxn modelId="{4FD93D68-F0F4-4DDA-9F87-2F41F24E9F5E}" type="presParOf" srcId="{50DE61C7-913E-461F-A9AA-C3A4AB24501A}" destId="{272B7383-9E17-4464-B5D9-C504673E268C}" srcOrd="0" destOrd="0" presId="urn:microsoft.com/office/officeart/2005/8/layout/hierarchy1"/>
    <dgm:cxn modelId="{FE501A9E-2A7B-46D3-A913-8963D4EF0A01}" type="presParOf" srcId="{272B7383-9E17-4464-B5D9-C504673E268C}" destId="{5CA2E3DA-7029-4371-833A-F548680B19E8}" srcOrd="0" destOrd="0" presId="urn:microsoft.com/office/officeart/2005/8/layout/hierarchy1"/>
    <dgm:cxn modelId="{6F87D6F5-7CC8-4011-BDF8-74DD1E980691}" type="presParOf" srcId="{272B7383-9E17-4464-B5D9-C504673E268C}" destId="{EE17E6A1-9856-4D88-9B44-20DF7BFEBE4C}" srcOrd="1" destOrd="0" presId="urn:microsoft.com/office/officeart/2005/8/layout/hierarchy1"/>
    <dgm:cxn modelId="{14D57788-DCDA-4F1F-9E92-47B525FB9F6F}" type="presParOf" srcId="{50DE61C7-913E-461F-A9AA-C3A4AB24501A}" destId="{17BF1ACB-6751-46CC-BD10-564BB9B9F252}" srcOrd="1" destOrd="0" presId="urn:microsoft.com/office/officeart/2005/8/layout/hierarchy1"/>
    <dgm:cxn modelId="{3B797956-A324-4346-8704-A5FAFEA0C4AF}" type="presParOf" srcId="{1225FE59-FCC2-4086-9780-3C81AA525210}" destId="{A899F29A-5C4B-4E87-AFBC-4405824A9E78}" srcOrd="4" destOrd="0" presId="urn:microsoft.com/office/officeart/2005/8/layout/hierarchy1"/>
    <dgm:cxn modelId="{57ACF4BC-05AB-4A21-8242-6C5669E6F86B}" type="presParOf" srcId="{1225FE59-FCC2-4086-9780-3C81AA525210}" destId="{43307AC7-4C74-4D07-BC70-E81ED8CE3A60}" srcOrd="5" destOrd="0" presId="urn:microsoft.com/office/officeart/2005/8/layout/hierarchy1"/>
    <dgm:cxn modelId="{3D4FCE77-0AF7-48D2-B070-A4CA5CBBCFBC}" type="presParOf" srcId="{43307AC7-4C74-4D07-BC70-E81ED8CE3A60}" destId="{313323C8-EE2F-468F-A5B3-9AC7CBAEE5A5}" srcOrd="0" destOrd="0" presId="urn:microsoft.com/office/officeart/2005/8/layout/hierarchy1"/>
    <dgm:cxn modelId="{58E68E60-5B74-4A74-93C7-525118875DA5}" type="presParOf" srcId="{313323C8-EE2F-468F-A5B3-9AC7CBAEE5A5}" destId="{D8013DC3-CAD2-45B3-BBB1-ABF17682B0FD}" srcOrd="0" destOrd="0" presId="urn:microsoft.com/office/officeart/2005/8/layout/hierarchy1"/>
    <dgm:cxn modelId="{F3240579-B643-42C8-9D4F-8156C5D23867}" type="presParOf" srcId="{313323C8-EE2F-468F-A5B3-9AC7CBAEE5A5}" destId="{E171BFF2-2EA2-48CA-AC21-1BA16EB1C493}" srcOrd="1" destOrd="0" presId="urn:microsoft.com/office/officeart/2005/8/layout/hierarchy1"/>
    <dgm:cxn modelId="{FA3D13FA-5D6C-4EB8-98AF-5CF30B11FB92}" type="presParOf" srcId="{43307AC7-4C74-4D07-BC70-E81ED8CE3A60}" destId="{C63D5E50-ECA5-46EA-9E13-E2A5639411F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9F29A-5C4B-4E87-AFBC-4405824A9E78}">
      <dsp:nvSpPr>
        <dsp:cNvPr id="0" name=""/>
        <dsp:cNvSpPr/>
      </dsp:nvSpPr>
      <dsp:spPr>
        <a:xfrm>
          <a:off x="2952750" y="1692195"/>
          <a:ext cx="2095499" cy="498633"/>
        </a:xfrm>
        <a:custGeom>
          <a:avLst/>
          <a:gdLst/>
          <a:ahLst/>
          <a:cxnLst/>
          <a:rect l="0" t="0" r="0" b="0"/>
          <a:pathLst>
            <a:path>
              <a:moveTo>
                <a:pt x="0" y="0"/>
              </a:moveTo>
              <a:lnTo>
                <a:pt x="0" y="339804"/>
              </a:lnTo>
              <a:lnTo>
                <a:pt x="2095499" y="339804"/>
              </a:lnTo>
              <a:lnTo>
                <a:pt x="2095499" y="498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9F3763-495C-435D-85D6-6E9538B93923}">
      <dsp:nvSpPr>
        <dsp:cNvPr id="0" name=""/>
        <dsp:cNvSpPr/>
      </dsp:nvSpPr>
      <dsp:spPr>
        <a:xfrm>
          <a:off x="2907030" y="1692195"/>
          <a:ext cx="91440" cy="498633"/>
        </a:xfrm>
        <a:custGeom>
          <a:avLst/>
          <a:gdLst/>
          <a:ahLst/>
          <a:cxnLst/>
          <a:rect l="0" t="0" r="0" b="0"/>
          <a:pathLst>
            <a:path>
              <a:moveTo>
                <a:pt x="45720" y="0"/>
              </a:moveTo>
              <a:lnTo>
                <a:pt x="45720" y="498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6DB6B3-3B9B-4344-A18F-0B01D042EE4D}">
      <dsp:nvSpPr>
        <dsp:cNvPr id="0" name=""/>
        <dsp:cNvSpPr/>
      </dsp:nvSpPr>
      <dsp:spPr>
        <a:xfrm>
          <a:off x="857250" y="1692195"/>
          <a:ext cx="2095499" cy="498633"/>
        </a:xfrm>
        <a:custGeom>
          <a:avLst/>
          <a:gdLst/>
          <a:ahLst/>
          <a:cxnLst/>
          <a:rect l="0" t="0" r="0" b="0"/>
          <a:pathLst>
            <a:path>
              <a:moveTo>
                <a:pt x="2095499" y="0"/>
              </a:moveTo>
              <a:lnTo>
                <a:pt x="2095499" y="339804"/>
              </a:lnTo>
              <a:lnTo>
                <a:pt x="0" y="339804"/>
              </a:lnTo>
              <a:lnTo>
                <a:pt x="0" y="4986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6AA400-7502-4361-98EE-F1DB25E89CD2}">
      <dsp:nvSpPr>
        <dsp:cNvPr id="0" name=""/>
        <dsp:cNvSpPr/>
      </dsp:nvSpPr>
      <dsp:spPr>
        <a:xfrm>
          <a:off x="2095500" y="603488"/>
          <a:ext cx="1714499" cy="10887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4FF69E-6515-42F8-9E62-38958823538B}">
      <dsp:nvSpPr>
        <dsp:cNvPr id="0" name=""/>
        <dsp:cNvSpPr/>
      </dsp:nvSpPr>
      <dsp:spPr>
        <a:xfrm>
          <a:off x="2286000" y="784463"/>
          <a:ext cx="1714499" cy="10887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Chocolate Chip Cookies</a:t>
          </a:r>
          <a:endParaRPr lang="en-US" sz="2200" kern="1200" dirty="0"/>
        </a:p>
      </dsp:txBody>
      <dsp:txXfrm>
        <a:off x="2317887" y="816350"/>
        <a:ext cx="1650725" cy="1024933"/>
      </dsp:txXfrm>
    </dsp:sp>
    <dsp:sp modelId="{4C148BE1-F554-4871-8C5E-798B4841DD77}">
      <dsp:nvSpPr>
        <dsp:cNvPr id="0" name=""/>
        <dsp:cNvSpPr/>
      </dsp:nvSpPr>
      <dsp:spPr>
        <a:xfrm>
          <a:off x="0" y="2190829"/>
          <a:ext cx="1714499" cy="10887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FC6E79-4608-4F4C-953A-FF5882FBD09A}">
      <dsp:nvSpPr>
        <dsp:cNvPr id="0" name=""/>
        <dsp:cNvSpPr/>
      </dsp:nvSpPr>
      <dsp:spPr>
        <a:xfrm>
          <a:off x="190500" y="2371804"/>
          <a:ext cx="1714499" cy="10887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Wet Ingredients</a:t>
          </a:r>
          <a:endParaRPr lang="en-US" sz="2200" kern="1200" dirty="0"/>
        </a:p>
      </dsp:txBody>
      <dsp:txXfrm>
        <a:off x="222387" y="2403691"/>
        <a:ext cx="1650725" cy="1024933"/>
      </dsp:txXfrm>
    </dsp:sp>
    <dsp:sp modelId="{5CA2E3DA-7029-4371-833A-F548680B19E8}">
      <dsp:nvSpPr>
        <dsp:cNvPr id="0" name=""/>
        <dsp:cNvSpPr/>
      </dsp:nvSpPr>
      <dsp:spPr>
        <a:xfrm>
          <a:off x="2095500" y="2190829"/>
          <a:ext cx="1714499" cy="10887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17E6A1-9856-4D88-9B44-20DF7BFEBE4C}">
      <dsp:nvSpPr>
        <dsp:cNvPr id="0" name=""/>
        <dsp:cNvSpPr/>
      </dsp:nvSpPr>
      <dsp:spPr>
        <a:xfrm>
          <a:off x="2286000" y="2371804"/>
          <a:ext cx="1714499" cy="10887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Chocolate Chips (1cup)</a:t>
          </a:r>
          <a:endParaRPr lang="en-US" sz="2200" kern="1200" dirty="0"/>
        </a:p>
      </dsp:txBody>
      <dsp:txXfrm>
        <a:off x="2317887" y="2403691"/>
        <a:ext cx="1650725" cy="1024933"/>
      </dsp:txXfrm>
    </dsp:sp>
    <dsp:sp modelId="{D8013DC3-CAD2-45B3-BBB1-ABF17682B0FD}">
      <dsp:nvSpPr>
        <dsp:cNvPr id="0" name=""/>
        <dsp:cNvSpPr/>
      </dsp:nvSpPr>
      <dsp:spPr>
        <a:xfrm>
          <a:off x="4191000" y="2190829"/>
          <a:ext cx="1714499" cy="10887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71BFF2-2EA2-48CA-AC21-1BA16EB1C493}">
      <dsp:nvSpPr>
        <dsp:cNvPr id="0" name=""/>
        <dsp:cNvSpPr/>
      </dsp:nvSpPr>
      <dsp:spPr>
        <a:xfrm>
          <a:off x="4381499" y="2371804"/>
          <a:ext cx="1714499" cy="10887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Dry Ingredients</a:t>
          </a:r>
          <a:endParaRPr lang="en-US" sz="2200" kern="1200" dirty="0"/>
        </a:p>
      </dsp:txBody>
      <dsp:txXfrm>
        <a:off x="4413386" y="2403691"/>
        <a:ext cx="1650725" cy="102493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C5614B-0D4D-4428-825D-908D2158435F}" type="datetimeFigureOut">
              <a:rPr lang="en-CA" smtClean="0"/>
              <a:t>18/08/2021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B059FD-2DA8-4BE3-A0C1-6B551D3027BD}" type="slidenum">
              <a:rPr lang="en-CA" smtClean="0"/>
              <a:t>‹#›</a:t>
            </a:fld>
            <a:endParaRPr lang="en-CA"/>
          </a:p>
        </p:txBody>
      </p:sp>
    </p:spTree>
    <p:extLst>
      <p:ext uri="{BB962C8B-B14F-4D97-AF65-F5344CB8AC3E}">
        <p14:creationId xmlns:p14="http://schemas.microsoft.com/office/powerpoint/2010/main" val="384603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EC8C36-10D5-48C4-AA06-EE5D685D2B16}" type="slidenum">
              <a:rPr lang="en-AU"/>
              <a:pPr/>
              <a:t>23</a:t>
            </a:fld>
            <a:endParaRPr lang="en-AU"/>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25345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1987" name="Rectangle 7"/>
          <p:cNvSpPr>
            <a:spLocks noGrp="1" noChangeArrowheads="1"/>
          </p:cNvSpPr>
          <p:nvPr>
            <p:ph type="sldNum" sz="quarter" idx="5"/>
          </p:nvPr>
        </p:nvSpPr>
        <p:spPr>
          <a:noFill/>
        </p:spPr>
        <p:txBody>
          <a:bodyPr/>
          <a:lstStyle/>
          <a:p>
            <a:fld id="{39DF40D1-D1A4-445E-9B6E-117F1F6BBE68}" type="slidenum">
              <a:rPr lang="en-US"/>
              <a:pPr/>
              <a:t>40</a:t>
            </a:fld>
            <a:endParaRPr lang="en-US"/>
          </a:p>
        </p:txBody>
      </p:sp>
      <p:sp>
        <p:nvSpPr>
          <p:cNvPr id="41988" name="Rectangle 2"/>
          <p:cNvSpPr>
            <a:spLocks noGrp="1" noRot="1" noChangeAspect="1" noChangeArrowheads="1" noTextEdit="1"/>
          </p:cNvSpPr>
          <p:nvPr>
            <p:ph type="sldImg"/>
          </p:nvPr>
        </p:nvSpPr>
        <p:spPr>
          <a:ln/>
        </p:spPr>
      </p:sp>
      <p:sp>
        <p:nvSpPr>
          <p:cNvPr id="41989" name="Rectangle 3"/>
          <p:cNvSpPr>
            <a:spLocks noGrp="1" noChangeArrowheads="1"/>
          </p:cNvSpPr>
          <p:nvPr>
            <p:ph type="body" idx="1"/>
          </p:nvPr>
        </p:nvSpPr>
        <p:spPr>
          <a:noFill/>
          <a:ln/>
        </p:spPr>
        <p:txBody>
          <a:bodyPr/>
          <a:lstStyle/>
          <a:p>
            <a:pPr marL="232589" indent="-232589" eaLnBrk="1" hangingPunct="1"/>
            <a:r>
              <a:rPr lang="en-US" dirty="0" smtClean="0"/>
              <a:t>Not included in handout but does go through the steps to create production plans.</a:t>
            </a:r>
          </a:p>
        </p:txBody>
      </p:sp>
    </p:spTree>
    <p:extLst>
      <p:ext uri="{BB962C8B-B14F-4D97-AF65-F5344CB8AC3E}">
        <p14:creationId xmlns:p14="http://schemas.microsoft.com/office/powerpoint/2010/main" val="3410972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dirty="0" smtClean="0"/>
              <a:t>This is from page 7 of handout</a:t>
            </a:r>
          </a:p>
          <a:p>
            <a:pPr>
              <a:buFont typeface="Arial" pitchFamily="34" charset="0"/>
              <a:buChar char="•"/>
            </a:pPr>
            <a:r>
              <a:rPr lang="en-US" dirty="0" smtClean="0"/>
              <a:t>Explain the concept</a:t>
            </a:r>
            <a:r>
              <a:rPr lang="en-US" baseline="0" dirty="0" smtClean="0"/>
              <a:t> of a level production plan.  Build to an average or level and inventory takes the fluctuations.</a:t>
            </a:r>
            <a:endParaRPr lang="en-US" dirty="0"/>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41</a:t>
            </a:fld>
            <a:endParaRPr lang="en-US"/>
          </a:p>
        </p:txBody>
      </p:sp>
    </p:spTree>
    <p:extLst>
      <p:ext uri="{BB962C8B-B14F-4D97-AF65-F5344CB8AC3E}">
        <p14:creationId xmlns:p14="http://schemas.microsoft.com/office/powerpoint/2010/main" val="3236927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4035" name="Rectangle 7"/>
          <p:cNvSpPr>
            <a:spLocks noGrp="1" noChangeArrowheads="1"/>
          </p:cNvSpPr>
          <p:nvPr>
            <p:ph type="sldNum" sz="quarter" idx="5"/>
          </p:nvPr>
        </p:nvSpPr>
        <p:spPr>
          <a:noFill/>
        </p:spPr>
        <p:txBody>
          <a:bodyPr/>
          <a:lstStyle/>
          <a:p>
            <a:fld id="{CDCB7B17-CD83-4610-952A-CA677121E6CC}" type="slidenum">
              <a:rPr lang="en-US"/>
              <a:pPr/>
              <a:t>42</a:t>
            </a:fld>
            <a:endParaRPr lang="en-US"/>
          </a:p>
        </p:txBody>
      </p:sp>
      <p:sp>
        <p:nvSpPr>
          <p:cNvPr id="44036" name="Rectangle 2"/>
          <p:cNvSpPr>
            <a:spLocks noGrp="1" noRot="1" noChangeAspect="1" noChangeArrowheads="1" noTextEdit="1"/>
          </p:cNvSpPr>
          <p:nvPr>
            <p:ph type="sldImg"/>
          </p:nvPr>
        </p:nvSpPr>
        <p:spPr>
          <a:ln/>
        </p:spPr>
      </p:sp>
      <p:sp>
        <p:nvSpPr>
          <p:cNvPr id="44037" name="Rectangle 3"/>
          <p:cNvSpPr>
            <a:spLocks noGrp="1" noChangeArrowheads="1"/>
          </p:cNvSpPr>
          <p:nvPr>
            <p:ph type="body" idx="1"/>
          </p:nvPr>
        </p:nvSpPr>
        <p:spPr>
          <a:noFill/>
          <a:ln/>
        </p:spPr>
        <p:txBody>
          <a:bodyPr/>
          <a:lstStyle/>
          <a:p>
            <a:pPr eaLnBrk="1" hangingPunct="1"/>
            <a:r>
              <a:rPr lang="en-US" dirty="0" smtClean="0"/>
              <a:t>Page 8 in handout.</a:t>
            </a:r>
          </a:p>
          <a:p>
            <a:pPr eaLnBrk="1" hangingPunct="1">
              <a:buFont typeface="Arial" pitchFamily="34" charset="0"/>
              <a:buChar char="•"/>
            </a:pPr>
            <a:r>
              <a:rPr lang="en-US" dirty="0" smtClean="0"/>
              <a:t>Level plan take total</a:t>
            </a:r>
            <a:r>
              <a:rPr lang="en-US" baseline="0" dirty="0" smtClean="0"/>
              <a:t> forecast plus any change to inventory and average it out= 12000+500-500/12= 1000 per week</a:t>
            </a:r>
          </a:p>
          <a:p>
            <a:pPr eaLnBrk="1" hangingPunct="1">
              <a:buFont typeface="Arial" pitchFamily="34" charset="0"/>
              <a:buChar char="•"/>
            </a:pPr>
            <a:r>
              <a:rPr lang="en-US" baseline="0" dirty="0" smtClean="0"/>
              <a:t>Inventory- Opening inv + production Plan – sales forecast = ending inventory.</a:t>
            </a:r>
          </a:p>
          <a:p>
            <a:pPr eaLnBrk="1" hangingPunct="1">
              <a:buFont typeface="Arial" pitchFamily="34" charset="0"/>
              <a:buChar char="•"/>
            </a:pPr>
            <a:r>
              <a:rPr lang="en-US" baseline="0" dirty="0" smtClean="0"/>
              <a:t>Required workers= 1000 production plan * 12 hours per part / 160 hours each worker works per month = 75 employees. </a:t>
            </a:r>
          </a:p>
          <a:p>
            <a:pPr eaLnBrk="1" hangingPunct="1">
              <a:buFont typeface="Arial" pitchFamily="34" charset="0"/>
              <a:buChar char="•"/>
            </a:pPr>
            <a:endParaRPr lang="en-US" baseline="0" dirty="0" smtClean="0"/>
          </a:p>
          <a:p>
            <a:pPr eaLnBrk="1" hangingPunct="1">
              <a:buFont typeface="Arial" pitchFamily="34" charset="0"/>
              <a:buNone/>
            </a:pPr>
            <a:r>
              <a:rPr lang="en-US" u="sng" baseline="0" dirty="0" smtClean="0"/>
              <a:t>Cost calculations</a:t>
            </a:r>
          </a:p>
          <a:p>
            <a:pPr eaLnBrk="1" hangingPunct="1">
              <a:buFont typeface="Arial" pitchFamily="34" charset="0"/>
              <a:buNone/>
            </a:pPr>
            <a:r>
              <a:rPr lang="en-US" u="none" baseline="0" dirty="0" smtClean="0"/>
              <a:t>Labor hours= 75 workers*160 hours*$20 per hour = $2,880,000</a:t>
            </a:r>
          </a:p>
          <a:p>
            <a:pPr eaLnBrk="1" hangingPunct="1">
              <a:buFont typeface="Arial" pitchFamily="34" charset="0"/>
              <a:buNone/>
            </a:pPr>
            <a:r>
              <a:rPr lang="en-US" u="none" baseline="0" dirty="0" smtClean="0"/>
              <a:t>Inventory holding cost= total inventory column (only +) 4200 *$2 = $8400</a:t>
            </a:r>
          </a:p>
          <a:p>
            <a:pPr eaLnBrk="1" hangingPunct="1">
              <a:buFont typeface="Arial" pitchFamily="34" charset="0"/>
              <a:buNone/>
            </a:pPr>
            <a:r>
              <a:rPr lang="en-US" u="none" baseline="0" dirty="0" smtClean="0"/>
              <a:t>Backorder cost= August there is a </a:t>
            </a:r>
            <a:r>
              <a:rPr lang="en-US" u="none" baseline="0" dirty="0" err="1" smtClean="0"/>
              <a:t>stockout</a:t>
            </a:r>
            <a:r>
              <a:rPr lang="en-US" u="none" baseline="0" dirty="0" smtClean="0"/>
              <a:t> of 100 *$5 per unit = $500</a:t>
            </a:r>
          </a:p>
          <a:p>
            <a:pPr eaLnBrk="1" hangingPunct="1">
              <a:buFont typeface="Arial" pitchFamily="34" charset="0"/>
              <a:buNone/>
            </a:pPr>
            <a:endParaRPr lang="en-US" u="none" dirty="0" smtClean="0"/>
          </a:p>
          <a:p>
            <a:pPr eaLnBrk="1" hangingPunct="1"/>
            <a:endParaRPr lang="en-US" dirty="0" smtClean="0"/>
          </a:p>
        </p:txBody>
      </p:sp>
    </p:spTree>
    <p:extLst>
      <p:ext uri="{BB962C8B-B14F-4D97-AF65-F5344CB8AC3E}">
        <p14:creationId xmlns:p14="http://schemas.microsoft.com/office/powerpoint/2010/main" val="3759680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5059" name="Rectangle 7"/>
          <p:cNvSpPr>
            <a:spLocks noGrp="1" noChangeArrowheads="1"/>
          </p:cNvSpPr>
          <p:nvPr>
            <p:ph type="sldNum" sz="quarter" idx="5"/>
          </p:nvPr>
        </p:nvSpPr>
        <p:spPr>
          <a:noFill/>
        </p:spPr>
        <p:txBody>
          <a:bodyPr/>
          <a:lstStyle/>
          <a:p>
            <a:fld id="{8C8D26EA-40AB-4379-BE21-7A2A2E19DC9F}" type="slidenum">
              <a:rPr lang="en-US"/>
              <a:pPr/>
              <a:t>43</a:t>
            </a:fld>
            <a:endParaRPr lang="en-US"/>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a:ln/>
        </p:spPr>
        <p:txBody>
          <a:bodyPr/>
          <a:lstStyle/>
          <a:p>
            <a:pPr eaLnBrk="1" hangingPunct="1">
              <a:buFont typeface="Arial" pitchFamily="34" charset="0"/>
              <a:buChar char="•"/>
            </a:pPr>
            <a:r>
              <a:rPr lang="en-US" dirty="0" smtClean="0"/>
              <a:t>A very detailed</a:t>
            </a:r>
            <a:r>
              <a:rPr lang="en-US" baseline="0" dirty="0" smtClean="0"/>
              <a:t> section in the handout on these.</a:t>
            </a:r>
            <a:endParaRPr lang="en-US" dirty="0" smtClean="0"/>
          </a:p>
          <a:p>
            <a:pPr eaLnBrk="1" hangingPunct="1"/>
            <a:r>
              <a:rPr lang="en-US" dirty="0" smtClean="0"/>
              <a:t>What are some examples of businesses that use a level strategy?</a:t>
            </a:r>
          </a:p>
          <a:p>
            <a:pPr eaLnBrk="1" hangingPunct="1">
              <a:buFontTx/>
              <a:buChar char="-"/>
            </a:pPr>
            <a:r>
              <a:rPr lang="en-US" dirty="0" smtClean="0"/>
              <a:t>MTD- lawnmowers and </a:t>
            </a:r>
            <a:r>
              <a:rPr lang="en-US" dirty="0" err="1" smtClean="0"/>
              <a:t>snowblowers</a:t>
            </a:r>
            <a:r>
              <a:rPr lang="en-US" dirty="0" smtClean="0"/>
              <a:t>.</a:t>
            </a:r>
          </a:p>
          <a:p>
            <a:pPr eaLnBrk="1" hangingPunct="1">
              <a:buFontTx/>
              <a:buChar char="-"/>
            </a:pPr>
            <a:r>
              <a:rPr lang="en-US" dirty="0" smtClean="0"/>
              <a:t>Automotive</a:t>
            </a:r>
          </a:p>
          <a:p>
            <a:pPr eaLnBrk="1" hangingPunct="1">
              <a:buFontTx/>
              <a:buChar char="-"/>
            </a:pPr>
            <a:r>
              <a:rPr lang="en-US" dirty="0" smtClean="0"/>
              <a:t>Most retailers.</a:t>
            </a:r>
          </a:p>
          <a:p>
            <a:pPr eaLnBrk="1" hangingPunct="1">
              <a:buFontTx/>
              <a:buChar char="-"/>
            </a:pPr>
            <a:endParaRPr lang="en-US" dirty="0" smtClean="0"/>
          </a:p>
        </p:txBody>
      </p:sp>
    </p:spTree>
    <p:extLst>
      <p:ext uri="{BB962C8B-B14F-4D97-AF65-F5344CB8AC3E}">
        <p14:creationId xmlns:p14="http://schemas.microsoft.com/office/powerpoint/2010/main" val="612706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Page 10</a:t>
            </a:r>
            <a:endParaRPr lang="en-US" dirty="0"/>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44</a:t>
            </a:fld>
            <a:endParaRPr lang="en-US"/>
          </a:p>
        </p:txBody>
      </p:sp>
    </p:spTree>
    <p:extLst>
      <p:ext uri="{BB962C8B-B14F-4D97-AF65-F5344CB8AC3E}">
        <p14:creationId xmlns:p14="http://schemas.microsoft.com/office/powerpoint/2010/main" val="2372422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6083" name="Rectangle 7"/>
          <p:cNvSpPr>
            <a:spLocks noGrp="1" noChangeArrowheads="1"/>
          </p:cNvSpPr>
          <p:nvPr>
            <p:ph type="sldNum" sz="quarter" idx="5"/>
          </p:nvPr>
        </p:nvSpPr>
        <p:spPr>
          <a:noFill/>
        </p:spPr>
        <p:txBody>
          <a:bodyPr/>
          <a:lstStyle/>
          <a:p>
            <a:fld id="{D8E9E534-7084-442D-A578-98420E28FB40}" type="slidenum">
              <a:rPr lang="en-US"/>
              <a:pPr/>
              <a:t>45</a:t>
            </a:fld>
            <a:endParaRPr lang="en-US"/>
          </a:p>
        </p:txBody>
      </p:sp>
      <p:sp>
        <p:nvSpPr>
          <p:cNvPr id="46084" name="Rectangle 2"/>
          <p:cNvSpPr>
            <a:spLocks noGrp="1" noRot="1" noChangeAspect="1" noChangeArrowheads="1" noTextEdit="1"/>
          </p:cNvSpPr>
          <p:nvPr>
            <p:ph type="sldImg"/>
          </p:nvPr>
        </p:nvSpPr>
        <p:spPr>
          <a:ln/>
        </p:spPr>
      </p:sp>
      <p:sp>
        <p:nvSpPr>
          <p:cNvPr id="46085" name="Rectangle 3"/>
          <p:cNvSpPr>
            <a:spLocks noGrp="1" noChangeArrowheads="1"/>
          </p:cNvSpPr>
          <p:nvPr>
            <p:ph type="body" idx="1"/>
          </p:nvPr>
        </p:nvSpPr>
        <p:spPr>
          <a:noFill/>
          <a:ln/>
        </p:spPr>
        <p:txBody>
          <a:bodyPr/>
          <a:lstStyle/>
          <a:p>
            <a:pPr eaLnBrk="1" hangingPunct="1"/>
            <a:r>
              <a:rPr lang="en-US" dirty="0" smtClean="0"/>
              <a:t>Page 11 of handout.</a:t>
            </a:r>
          </a:p>
        </p:txBody>
      </p:sp>
    </p:spTree>
    <p:extLst>
      <p:ext uri="{BB962C8B-B14F-4D97-AF65-F5344CB8AC3E}">
        <p14:creationId xmlns:p14="http://schemas.microsoft.com/office/powerpoint/2010/main" val="2432996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7107" name="Rectangle 7"/>
          <p:cNvSpPr>
            <a:spLocks noGrp="1" noChangeArrowheads="1"/>
          </p:cNvSpPr>
          <p:nvPr>
            <p:ph type="sldNum" sz="quarter" idx="5"/>
          </p:nvPr>
        </p:nvSpPr>
        <p:spPr>
          <a:noFill/>
        </p:spPr>
        <p:txBody>
          <a:bodyPr/>
          <a:lstStyle/>
          <a:p>
            <a:fld id="{9E677E72-A0C9-4E85-8124-14FF9EEE3AC8}" type="slidenum">
              <a:rPr lang="en-US"/>
              <a:pPr/>
              <a:t>46</a:t>
            </a:fld>
            <a:endParaRPr lang="en-US"/>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pPr eaLnBrk="1" hangingPunct="1"/>
            <a:r>
              <a:rPr lang="en-US" dirty="0" smtClean="0"/>
              <a:t>Pg 9 has discussion on why hiring, firing can be expensive.</a:t>
            </a:r>
          </a:p>
          <a:p>
            <a:pPr eaLnBrk="1" hangingPunct="1"/>
            <a:r>
              <a:rPr lang="en-US" dirty="0" smtClean="0"/>
              <a:t>-What are some examples of businesses that use chase strategy?</a:t>
            </a:r>
          </a:p>
          <a:p>
            <a:pPr eaLnBrk="1" hangingPunct="1"/>
            <a:r>
              <a:rPr lang="en-US" dirty="0" smtClean="0"/>
              <a:t>-most services</a:t>
            </a:r>
          </a:p>
          <a:p>
            <a:pPr eaLnBrk="1" hangingPunct="1"/>
            <a:r>
              <a:rPr lang="en-US" dirty="0" err="1" smtClean="0"/>
              <a:t>Eg</a:t>
            </a:r>
            <a:r>
              <a:rPr lang="en-US" dirty="0" smtClean="0"/>
              <a:t>- </a:t>
            </a:r>
            <a:r>
              <a:rPr lang="en-US" dirty="0" err="1" smtClean="0"/>
              <a:t>postoffice</a:t>
            </a:r>
            <a:r>
              <a:rPr lang="en-US" dirty="0" smtClean="0"/>
              <a:t>, farmers, Tim’s, Fast food restaurants.</a:t>
            </a:r>
          </a:p>
        </p:txBody>
      </p:sp>
    </p:spTree>
    <p:extLst>
      <p:ext uri="{BB962C8B-B14F-4D97-AF65-F5344CB8AC3E}">
        <p14:creationId xmlns:p14="http://schemas.microsoft.com/office/powerpoint/2010/main" val="692058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49155" name="Rectangle 7"/>
          <p:cNvSpPr>
            <a:spLocks noGrp="1" noChangeArrowheads="1"/>
          </p:cNvSpPr>
          <p:nvPr>
            <p:ph type="sldNum" sz="quarter" idx="5"/>
          </p:nvPr>
        </p:nvSpPr>
        <p:spPr>
          <a:noFill/>
        </p:spPr>
        <p:txBody>
          <a:bodyPr/>
          <a:lstStyle/>
          <a:p>
            <a:fld id="{B3BA6B30-35C0-4A13-9D55-CD92B6F02122}" type="slidenum">
              <a:rPr lang="en-US"/>
              <a:pPr/>
              <a:t>47</a:t>
            </a:fld>
            <a:endParaRPr lang="en-US"/>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p:spPr>
        <p:txBody>
          <a:bodyPr/>
          <a:lstStyle/>
          <a:p>
            <a:pPr eaLnBrk="1" hangingPunct="1"/>
            <a:r>
              <a:rPr lang="en-CA" dirty="0" smtClean="0"/>
              <a:t>Mixed strategy attempts to capture the best of level &amp; chase strategies.; minimize inventory levels, yet adjusting manpower levels </a:t>
            </a:r>
            <a:r>
              <a:rPr lang="en-CA" b="1" u="sng" dirty="0" smtClean="0"/>
              <a:t>only</a:t>
            </a:r>
            <a:r>
              <a:rPr lang="en-CA" dirty="0" smtClean="0"/>
              <a:t> where the change in demand is significant enough to warrant an adjustment.</a:t>
            </a:r>
          </a:p>
          <a:p>
            <a:pPr eaLnBrk="1" hangingPunct="1"/>
            <a:endParaRPr lang="en-CA" dirty="0" smtClean="0"/>
          </a:p>
          <a:p>
            <a:pPr eaLnBrk="1" hangingPunct="1"/>
            <a:r>
              <a:rPr lang="en-US" dirty="0" smtClean="0"/>
              <a:t>Page 13 from handout.   </a:t>
            </a:r>
          </a:p>
        </p:txBody>
      </p:sp>
    </p:spTree>
    <p:extLst>
      <p:ext uri="{BB962C8B-B14F-4D97-AF65-F5344CB8AC3E}">
        <p14:creationId xmlns:p14="http://schemas.microsoft.com/office/powerpoint/2010/main" val="3232553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1203" name="Rectangle 7"/>
          <p:cNvSpPr>
            <a:spLocks noGrp="1" noChangeArrowheads="1"/>
          </p:cNvSpPr>
          <p:nvPr>
            <p:ph type="sldNum" sz="quarter" idx="5"/>
          </p:nvPr>
        </p:nvSpPr>
        <p:spPr>
          <a:noFill/>
        </p:spPr>
        <p:txBody>
          <a:bodyPr/>
          <a:lstStyle/>
          <a:p>
            <a:fld id="{1C1F1D98-16A8-4554-99C3-81F156FC61E9}" type="slidenum">
              <a:rPr lang="en-US"/>
              <a:pPr/>
              <a:t>48</a:t>
            </a:fld>
            <a:endParaRPr lang="en-US"/>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a:ln/>
        </p:spPr>
        <p:txBody>
          <a:bodyPr/>
          <a:lstStyle/>
          <a:p>
            <a:pPr eaLnBrk="1" hangingPunct="1">
              <a:buFontTx/>
              <a:buChar char="•"/>
            </a:pPr>
            <a:r>
              <a:rPr lang="en-CA" b="1" smtClean="0"/>
              <a:t>Yield management</a:t>
            </a:r>
            <a:r>
              <a:rPr lang="en-CA" smtClean="0"/>
              <a:t> – when demand lower than expected, boost demand by lowering the price only if the expected result is an increase in total profit, i.e. don’t drop price to the point when money is lost., and vice versa when demand is higher than expected. The key is to maximize total profit by ensuring that every available unit of capacity (airline seat, motel room, car rental) contributes to the bottom line. </a:t>
            </a:r>
            <a:endParaRPr lang="en-US" smtClean="0"/>
          </a:p>
          <a:p>
            <a:pPr eaLnBrk="1" hangingPunct="1">
              <a:buFontTx/>
              <a:buChar char="•"/>
            </a:pPr>
            <a:endParaRPr lang="en-US" smtClean="0"/>
          </a:p>
          <a:p>
            <a:pPr eaLnBrk="1" hangingPunct="1">
              <a:buFontTx/>
              <a:buChar char="•"/>
            </a:pPr>
            <a:r>
              <a:rPr lang="en-US" smtClean="0"/>
              <a:t>Empty airline seat , service technician’s time cannot be stored up.</a:t>
            </a:r>
          </a:p>
          <a:p>
            <a:pPr eaLnBrk="1" hangingPunct="1">
              <a:buFontTx/>
              <a:buChar char="•"/>
            </a:pPr>
            <a:r>
              <a:rPr lang="en-US" smtClean="0"/>
              <a:t>Retail </a:t>
            </a:r>
          </a:p>
          <a:p>
            <a:pPr eaLnBrk="1" hangingPunct="1">
              <a:buFontTx/>
              <a:buChar char="•"/>
            </a:pPr>
            <a:endParaRPr lang="en-US" smtClean="0"/>
          </a:p>
        </p:txBody>
      </p:sp>
    </p:spTree>
    <p:extLst>
      <p:ext uri="{BB962C8B-B14F-4D97-AF65-F5344CB8AC3E}">
        <p14:creationId xmlns:p14="http://schemas.microsoft.com/office/powerpoint/2010/main" val="3087539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2227" name="Rectangle 7"/>
          <p:cNvSpPr>
            <a:spLocks noGrp="1" noChangeArrowheads="1"/>
          </p:cNvSpPr>
          <p:nvPr>
            <p:ph type="sldNum" sz="quarter" idx="5"/>
          </p:nvPr>
        </p:nvSpPr>
        <p:spPr>
          <a:noFill/>
        </p:spPr>
        <p:txBody>
          <a:bodyPr/>
          <a:lstStyle/>
          <a:p>
            <a:fld id="{5C148E49-2964-40B5-8F01-508B6F0794A1}" type="slidenum">
              <a:rPr lang="en-US"/>
              <a:pPr/>
              <a:t>49</a:t>
            </a:fld>
            <a:endParaRPr lang="en-US"/>
          </a:p>
        </p:txBody>
      </p:sp>
      <p:sp>
        <p:nvSpPr>
          <p:cNvPr id="52228" name="Rectangle 2"/>
          <p:cNvSpPr>
            <a:spLocks noGrp="1" noRot="1" noChangeAspect="1" noChangeArrowheads="1" noTextEdit="1"/>
          </p:cNvSpPr>
          <p:nvPr>
            <p:ph type="sldImg"/>
          </p:nvPr>
        </p:nvSpPr>
        <p:spPr>
          <a:ln/>
        </p:spPr>
      </p:sp>
      <p:sp>
        <p:nvSpPr>
          <p:cNvPr id="52229" name="Rectangle 3"/>
          <p:cNvSpPr>
            <a:spLocks noGrp="1" noChangeArrowheads="1"/>
          </p:cNvSpPr>
          <p:nvPr>
            <p:ph type="body" idx="1"/>
          </p:nvPr>
        </p:nvSpPr>
        <p:spPr>
          <a:noFill/>
          <a:ln/>
        </p:spPr>
        <p:txBody>
          <a:bodyPr/>
          <a:lstStyle/>
          <a:p>
            <a:pPr lvl="1">
              <a:buFont typeface="Arial" pitchFamily="34" charset="0"/>
              <a:buChar char="•"/>
            </a:pPr>
            <a:r>
              <a:rPr lang="en-US" dirty="0"/>
              <a:t>Cross trained employees are able to do several tasks.  When demand is high on a  task , capacity is adjusted when another employee steps in and helps out for a period of time when needed.  At supermarkets or drug stores when the line to cash out gets long, another employee who is stocking shelves may be  called to operate another cash until the line or demand is reduced.  This is a good use of resources for the store as they do not need to have extra cashiers that are idle and waiting for customers.  Cross training allows for an employee to be shifted to other work thereby adjusting   capacity up in periods when the demand is higher, and correspondingly adjusted down when shifted to   perform other tasks when demand decreases.</a:t>
            </a:r>
          </a:p>
          <a:p>
            <a:pPr lvl="1">
              <a:buFont typeface="Arial" pitchFamily="34" charset="0"/>
              <a:buChar char="•"/>
            </a:pPr>
            <a:r>
              <a:rPr lang="en-US" dirty="0"/>
              <a:t>During busy periods  overtime may be used to increase capacity.  The premium  costs in extra wages paid to employees, as well as potential costs due to loss of productivity and /or quality  do not make the use of overtime attractive in the longer term.  </a:t>
            </a:r>
          </a:p>
          <a:p>
            <a:pPr lvl="1">
              <a:buFont typeface="Arial" pitchFamily="34" charset="0"/>
              <a:buChar char="•"/>
            </a:pPr>
            <a:r>
              <a:rPr lang="en-US" dirty="0"/>
              <a:t>Hiring part time, temporary or seasonal workers is an effective way to increase capacity for shorter periods of time.  Retail stores hire Christmas staff for the sales period leading up to Christmas.  Gardening and landscaping companies hire seasonal workers for spring to fall period.  </a:t>
            </a:r>
          </a:p>
          <a:p>
            <a:pPr lvl="1">
              <a:buFont typeface="Arial" pitchFamily="34" charset="0"/>
              <a:buChar char="•"/>
            </a:pPr>
            <a:r>
              <a:rPr lang="en-US" dirty="0"/>
              <a:t>Shifting work to the customer is being used more often.  Self serve checkouts at retail stores have reduced staffing needs and tend to have smaller line ups.  Only one cashier is required for multiple self serve checkouts.   The banking industry has shifted financial transactions from tellers to banking machines, to telephone banking to internet based banking.  The customer steps in when they need something and can do most of the transactions themselves.  A reduction in the amount of bank cashiers has been the result and the customer is performing most of the work traditionally done by the banking cashiers.  Another example  there once was separate employees  responsible for clearing tables at fast food restaurants. Now this job is handled by servers or sometimes even the  customer.  </a:t>
            </a:r>
          </a:p>
          <a:p>
            <a:pPr eaLnBrk="1" hangingPunct="1"/>
            <a:endParaRPr lang="en-US" dirty="0" smtClean="0"/>
          </a:p>
        </p:txBody>
      </p:sp>
    </p:spTree>
    <p:extLst>
      <p:ext uri="{BB962C8B-B14F-4D97-AF65-F5344CB8AC3E}">
        <p14:creationId xmlns:p14="http://schemas.microsoft.com/office/powerpoint/2010/main" val="3200038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0179" name="Rectangle 7"/>
          <p:cNvSpPr>
            <a:spLocks noGrp="1" noChangeArrowheads="1"/>
          </p:cNvSpPr>
          <p:nvPr>
            <p:ph type="sldNum" sz="quarter" idx="5"/>
          </p:nvPr>
        </p:nvSpPr>
        <p:spPr>
          <a:noFill/>
        </p:spPr>
        <p:txBody>
          <a:bodyPr/>
          <a:lstStyle/>
          <a:p>
            <a:fld id="{F7AB9580-A3CB-4F59-961D-DA4C21032B76}" type="slidenum">
              <a:rPr lang="en-US"/>
              <a:pPr/>
              <a:t>32</a:t>
            </a:fld>
            <a:endParaRPr lang="en-US"/>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a:ln/>
        </p:spPr>
        <p:txBody>
          <a:bodyPr/>
          <a:lstStyle/>
          <a:p>
            <a:pPr eaLnBrk="1" hangingPunct="1"/>
            <a:endParaRPr lang="en-CA" sz="1100" dirty="0"/>
          </a:p>
          <a:p>
            <a:pPr eaLnBrk="1" hangingPunct="1"/>
            <a:r>
              <a:rPr lang="en-CA" sz="800" b="1" dirty="0"/>
              <a:t>USE CLASSROOM CUSTOM  SHOW</a:t>
            </a:r>
          </a:p>
          <a:p>
            <a:pPr eaLnBrk="1" hangingPunct="1"/>
            <a:r>
              <a:rPr lang="en-CA" sz="800" dirty="0"/>
              <a:t>Its important to see where the SOP fits into an organizations planning scheme.</a:t>
            </a:r>
            <a:endParaRPr lang="en-US" sz="800" dirty="0"/>
          </a:p>
          <a:p>
            <a:pPr eaLnBrk="1" hangingPunct="1"/>
            <a:r>
              <a:rPr lang="en-CA" sz="800" dirty="0"/>
              <a:t>What we see in this slide is an illustration of the Business Planning Process, or Business Planning Cycle as identified by APICS, combined with this author’s teaching on the subject. </a:t>
            </a:r>
          </a:p>
          <a:p>
            <a:pPr eaLnBrk="1" hangingPunct="1"/>
            <a:endParaRPr lang="en-CA" sz="800" dirty="0"/>
          </a:p>
          <a:p>
            <a:pPr eaLnBrk="1" hangingPunct="1"/>
            <a:r>
              <a:rPr lang="en-CA" sz="800" u="sng" dirty="0"/>
              <a:t>Planning Phase</a:t>
            </a:r>
            <a:r>
              <a:rPr lang="en-CA" sz="800" dirty="0"/>
              <a:t>:</a:t>
            </a:r>
            <a:endParaRPr lang="en-US" sz="800" dirty="0"/>
          </a:p>
          <a:p>
            <a:pPr eaLnBrk="1" hangingPunct="1"/>
            <a:r>
              <a:rPr lang="en-US" sz="800" b="1" dirty="0"/>
              <a:t>Strategic Business Plan (not shown)</a:t>
            </a:r>
            <a:r>
              <a:rPr lang="en-US" sz="800" dirty="0"/>
              <a:t>:  Created at the highest levels of the organization. Statement of the long-range strategy and revenue, cost, and profit objectives usually accompanied by annual budget projections, a projected balance sheet, and projected cash flow statement.</a:t>
            </a:r>
          </a:p>
          <a:p>
            <a:pPr eaLnBrk="1" hangingPunct="1">
              <a:buFontTx/>
              <a:buChar char="-"/>
            </a:pPr>
            <a:r>
              <a:rPr lang="en-US" sz="800" dirty="0"/>
              <a:t>states the major goals and objectives the company plans to achieve over the next 2-10 years</a:t>
            </a:r>
          </a:p>
          <a:p>
            <a:pPr eaLnBrk="1" hangingPunct="1">
              <a:buFontTx/>
              <a:buChar char="-"/>
            </a:pPr>
            <a:r>
              <a:rPr lang="en-US" sz="800" dirty="0"/>
              <a:t>Includes inputs from the various functional areas of the organization; sales/marketing, finance, production and engineering</a:t>
            </a:r>
          </a:p>
          <a:p>
            <a:pPr eaLnBrk="1" hangingPunct="1"/>
            <a:endParaRPr lang="en-US" sz="800" dirty="0"/>
          </a:p>
          <a:p>
            <a:pPr eaLnBrk="1" hangingPunct="1"/>
            <a:endParaRPr lang="en-US" sz="800" dirty="0"/>
          </a:p>
          <a:p>
            <a:pPr eaLnBrk="1" hangingPunct="1"/>
            <a:r>
              <a:rPr lang="en-US" sz="800" dirty="0"/>
              <a:t>Master Production Scheduling: We say that the MPS </a:t>
            </a:r>
            <a:r>
              <a:rPr lang="en-US" sz="800" b="1" i="1" dirty="0"/>
              <a:t>disaggregates</a:t>
            </a:r>
            <a:r>
              <a:rPr lang="en-US" sz="800" dirty="0"/>
              <a:t> the SOP. It is the anticipated build schedule for those items assigned to the master production scheduler.  It represents what the company plans to produce expressed in specific configurations, quantities, and dates. It is a statement of what the company plans to build/produce, and when they plan to actually build it. The Master Schedule when developed must support the SOP or Aggregate Plan. Failure to do so will result in a plan that does not align with the budgeted goals and objectives. The Master Schedule must consider availability of material and capacity as well as management’s policies and goals (in the budget).  </a:t>
            </a:r>
          </a:p>
          <a:p>
            <a:pPr eaLnBrk="1" hangingPunct="1"/>
            <a:endParaRPr lang="en-US" sz="800" dirty="0"/>
          </a:p>
          <a:p>
            <a:pPr eaLnBrk="1" hangingPunct="1"/>
            <a:r>
              <a:rPr lang="en-US" sz="800" dirty="0"/>
              <a:t>Material Requirements Planning:  Uses bill of material data, inventory data, and MPS to calculate requirements for materials. It is the calculator for the system, and data integrity/accuracy of information is critical for the system output to be useful throughout the supply chain. This is where many companies fall down in the use of computerized planning systems. </a:t>
            </a:r>
            <a:r>
              <a:rPr lang="en-US" sz="800" u="sng" dirty="0"/>
              <a:t>MRP is the final step in the planning phase</a:t>
            </a:r>
            <a:r>
              <a:rPr lang="en-US" sz="800" dirty="0"/>
              <a:t>.</a:t>
            </a:r>
          </a:p>
          <a:p>
            <a:pPr eaLnBrk="1" hangingPunct="1"/>
            <a:endParaRPr lang="en-CA" sz="800" dirty="0"/>
          </a:p>
          <a:p>
            <a:pPr eaLnBrk="1" hangingPunct="1"/>
            <a:r>
              <a:rPr lang="en-CA" sz="800" b="1" dirty="0"/>
              <a:t>This is where this author departs from APICS teaching. The author makes no distinction between planning and executing the plan in his terminology.  APICS clearly identifies that MRP is the final step in the planning phase, and is the most detailed in nature. From that point on APICS defines the execution &amp; control phase of the Business Planning Cycle, where the agreed to plans are now executed and controlled. To that end, we are defining the Detailed Planning and Control as identified by the author as separate and distinct from the Execution and Control Phase. We feel that this provides a clearer picture of what is actually occurring, and is consistent with APICS teaching.</a:t>
            </a:r>
            <a:endParaRPr lang="en-US" sz="800" b="1" dirty="0"/>
          </a:p>
          <a:p>
            <a:pPr eaLnBrk="1" hangingPunct="1"/>
            <a:endParaRPr lang="en-CA" sz="800" b="1" dirty="0"/>
          </a:p>
          <a:p>
            <a:pPr eaLnBrk="1" hangingPunct="1"/>
            <a:r>
              <a:rPr lang="en-CA" sz="800" u="sng" dirty="0"/>
              <a:t>Execution &amp; Control Phase</a:t>
            </a:r>
            <a:r>
              <a:rPr lang="en-CA" sz="800" dirty="0"/>
              <a:t>:</a:t>
            </a:r>
            <a:endParaRPr lang="en-US" sz="800" dirty="0"/>
          </a:p>
          <a:p>
            <a:pPr eaLnBrk="1" hangingPunct="1"/>
            <a:r>
              <a:rPr lang="en-US" sz="800" dirty="0"/>
              <a:t>Purchasing: responsible for procuring materials to meet MPS. Failure to execute at this stage means failure in meeting the established budget, and therefore the financial targets of the organization.</a:t>
            </a:r>
          </a:p>
          <a:p>
            <a:pPr eaLnBrk="1" hangingPunct="1"/>
            <a:endParaRPr lang="en-US" sz="800" dirty="0"/>
          </a:p>
          <a:p>
            <a:pPr eaLnBrk="1" hangingPunct="1"/>
            <a:r>
              <a:rPr lang="en-US" sz="800" dirty="0"/>
              <a:t>Production Activity Control: Principles, approaches, and techniques needed to schedule, control, measure, and evaluate the effectiveness of production operations.</a:t>
            </a:r>
          </a:p>
          <a:p>
            <a:pPr eaLnBrk="1" hangingPunct="1"/>
            <a:endParaRPr lang="en-US" sz="800" dirty="0"/>
          </a:p>
        </p:txBody>
      </p:sp>
    </p:spTree>
    <p:extLst>
      <p:ext uri="{BB962C8B-B14F-4D97-AF65-F5344CB8AC3E}">
        <p14:creationId xmlns:p14="http://schemas.microsoft.com/office/powerpoint/2010/main" val="31861772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6323" name="Rectangle 7"/>
          <p:cNvSpPr>
            <a:spLocks noGrp="1" noChangeArrowheads="1"/>
          </p:cNvSpPr>
          <p:nvPr>
            <p:ph type="sldNum" sz="quarter" idx="5"/>
          </p:nvPr>
        </p:nvSpPr>
        <p:spPr>
          <a:noFill/>
        </p:spPr>
        <p:txBody>
          <a:bodyPr/>
          <a:lstStyle/>
          <a:p>
            <a:fld id="{F22F6C54-EF17-4A0E-9060-C1974A978011}" type="slidenum">
              <a:rPr lang="en-US"/>
              <a:pPr/>
              <a:t>50</a:t>
            </a:fld>
            <a:endParaRPr lang="en-US"/>
          </a:p>
        </p:txBody>
      </p:sp>
      <p:sp>
        <p:nvSpPr>
          <p:cNvPr id="56324" name="Rectangle 2"/>
          <p:cNvSpPr>
            <a:spLocks noGrp="1" noRot="1" noChangeAspect="1" noChangeArrowheads="1" noTextEdit="1"/>
          </p:cNvSpPr>
          <p:nvPr>
            <p:ph type="sldImg"/>
          </p:nvPr>
        </p:nvSpPr>
        <p:spPr>
          <a:ln/>
        </p:spPr>
      </p:sp>
      <p:sp>
        <p:nvSpPr>
          <p:cNvPr id="56325" name="Rectangle 3"/>
          <p:cNvSpPr>
            <a:spLocks noGrp="1" noChangeArrowheads="1"/>
          </p:cNvSpPr>
          <p:nvPr>
            <p:ph type="body" idx="1"/>
          </p:nvPr>
        </p:nvSpPr>
        <p:spPr>
          <a:noFill/>
          <a:ln/>
        </p:spPr>
        <p:txBody>
          <a:bodyPr/>
          <a:lstStyle/>
          <a:p>
            <a:pPr eaLnBrk="1" hangingPunct="1"/>
            <a:r>
              <a:rPr lang="en-CA" smtClean="0"/>
              <a:t>As stated earlier, …..see slide above</a:t>
            </a:r>
            <a:endParaRPr lang="en-US" smtClean="0"/>
          </a:p>
        </p:txBody>
      </p:sp>
    </p:spTree>
    <p:extLst>
      <p:ext uri="{BB962C8B-B14F-4D97-AF65-F5344CB8AC3E}">
        <p14:creationId xmlns:p14="http://schemas.microsoft.com/office/powerpoint/2010/main" val="508733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51</a:t>
            </a:fld>
            <a:endParaRPr lang="en-US"/>
          </a:p>
        </p:txBody>
      </p:sp>
    </p:spTree>
    <p:extLst>
      <p:ext uri="{BB962C8B-B14F-4D97-AF65-F5344CB8AC3E}">
        <p14:creationId xmlns:p14="http://schemas.microsoft.com/office/powerpoint/2010/main" val="4022039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buFontTx/>
              <a:buChar char="•"/>
            </a:pPr>
            <a:r>
              <a:rPr lang="en-CA" dirty="0" smtClean="0"/>
              <a:t>It is said that the MPS must support the S&amp;OP. In other words, the MPS is directly linked to the S&amp;OP in terms of what we are planning to build, and the timing of that build.</a:t>
            </a:r>
          </a:p>
          <a:p>
            <a:pPr eaLnBrk="1" hangingPunct="1">
              <a:buFontTx/>
              <a:buChar char="•"/>
            </a:pPr>
            <a:endParaRPr lang="en-CA" dirty="0" smtClean="0"/>
          </a:p>
          <a:p>
            <a:pPr eaLnBrk="1" hangingPunct="1">
              <a:buFontTx/>
              <a:buChar char="•"/>
            </a:pPr>
            <a:r>
              <a:rPr lang="en-CA" dirty="0" smtClean="0"/>
              <a:t>Look at the slide for example; </a:t>
            </a:r>
            <a:r>
              <a:rPr lang="en-CA" b="1" dirty="0" smtClean="0"/>
              <a:t>(In handout</a:t>
            </a:r>
            <a:r>
              <a:rPr lang="en-CA" b="1" baseline="0" dirty="0" smtClean="0"/>
              <a:t> pg19</a:t>
            </a:r>
            <a:r>
              <a:rPr lang="en-CA" b="1" dirty="0" smtClean="0"/>
              <a:t>)</a:t>
            </a:r>
          </a:p>
          <a:p>
            <a:pPr eaLnBrk="1" hangingPunct="1">
              <a:buFontTx/>
              <a:buChar char="•"/>
            </a:pPr>
            <a:r>
              <a:rPr lang="en-CA" dirty="0" smtClean="0"/>
              <a:t>We see the </a:t>
            </a:r>
            <a:r>
              <a:rPr lang="en-CA" b="1" dirty="0" smtClean="0"/>
              <a:t>S&amp;OP</a:t>
            </a:r>
            <a:r>
              <a:rPr lang="en-CA" dirty="0" smtClean="0"/>
              <a:t> for three months, with planned build figures for a product family of</a:t>
            </a:r>
            <a:r>
              <a:rPr lang="en-CA" baseline="0" dirty="0" smtClean="0"/>
              <a:t> burgers </a:t>
            </a:r>
            <a:r>
              <a:rPr lang="en-CA" dirty="0" smtClean="0"/>
              <a:t>as shown.</a:t>
            </a:r>
          </a:p>
          <a:p>
            <a:pPr eaLnBrk="1" hangingPunct="1">
              <a:buFontTx/>
              <a:buChar char="•"/>
            </a:pPr>
            <a:r>
              <a:rPr lang="en-CA" dirty="0" smtClean="0"/>
              <a:t>In January, we are planning to produce a total of 2000 burgers.</a:t>
            </a:r>
          </a:p>
          <a:p>
            <a:pPr eaLnBrk="1" hangingPunct="1">
              <a:buFontTx/>
              <a:buChar char="•"/>
            </a:pPr>
            <a:endParaRPr lang="en-CA" dirty="0" smtClean="0"/>
          </a:p>
          <a:p>
            <a:pPr eaLnBrk="1" hangingPunct="1">
              <a:buFontTx/>
              <a:buChar char="•"/>
            </a:pPr>
            <a:r>
              <a:rPr lang="en-CA" dirty="0" smtClean="0"/>
              <a:t>The below the S&amp;OP we see a simplified breakdown of production at the </a:t>
            </a:r>
            <a:r>
              <a:rPr lang="en-CA" b="1" dirty="0" smtClean="0"/>
              <a:t>MPS</a:t>
            </a:r>
            <a:r>
              <a:rPr lang="en-CA" dirty="0" smtClean="0"/>
              <a:t> level.</a:t>
            </a:r>
          </a:p>
          <a:p>
            <a:pPr eaLnBrk="1" hangingPunct="1">
              <a:buFontTx/>
              <a:buChar char="•"/>
            </a:pPr>
            <a:r>
              <a:rPr lang="en-CA" dirty="0" smtClean="0"/>
              <a:t>Note how this MPS </a:t>
            </a:r>
            <a:r>
              <a:rPr lang="en-CA" b="1" u="sng" dirty="0" smtClean="0"/>
              <a:t>disaggregates the S&amp;OP</a:t>
            </a:r>
            <a:r>
              <a:rPr lang="en-CA" dirty="0" smtClean="0"/>
              <a:t>;</a:t>
            </a:r>
          </a:p>
          <a:p>
            <a:pPr lvl="1" eaLnBrk="1" hangingPunct="1">
              <a:buFontTx/>
              <a:buChar char="•"/>
            </a:pPr>
            <a:r>
              <a:rPr lang="en-CA" dirty="0" smtClean="0"/>
              <a:t>Weekly vs. monthly time buckets</a:t>
            </a:r>
          </a:p>
          <a:p>
            <a:pPr lvl="1" eaLnBrk="1" hangingPunct="1">
              <a:buFontTx/>
              <a:buChar char="•"/>
            </a:pPr>
            <a:r>
              <a:rPr lang="en-CA" dirty="0" smtClean="0"/>
              <a:t>End items vs. product family.</a:t>
            </a:r>
          </a:p>
          <a:p>
            <a:pPr eaLnBrk="1" hangingPunct="1">
              <a:buFontTx/>
              <a:buChar char="•"/>
            </a:pPr>
            <a:r>
              <a:rPr lang="en-CA" dirty="0" smtClean="0"/>
              <a:t>Note also how the MPS </a:t>
            </a:r>
            <a:r>
              <a:rPr lang="en-CA" b="1" u="sng" dirty="0" smtClean="0"/>
              <a:t>supports the S&amp;OP</a:t>
            </a:r>
            <a:r>
              <a:rPr lang="en-CA" dirty="0" smtClean="0"/>
              <a:t> in that total units planned for production equals 2000 units for January.</a:t>
            </a:r>
          </a:p>
          <a:p>
            <a:pPr eaLnBrk="1" hangingPunct="1"/>
            <a:endParaRPr lang="en-US" dirty="0" smtClean="0"/>
          </a:p>
          <a:p>
            <a:endParaRPr lang="en-US" dirty="0"/>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52</a:t>
            </a:fld>
            <a:endParaRPr lang="en-US"/>
          </a:p>
        </p:txBody>
      </p:sp>
    </p:spTree>
    <p:extLst>
      <p:ext uri="{BB962C8B-B14F-4D97-AF65-F5344CB8AC3E}">
        <p14:creationId xmlns:p14="http://schemas.microsoft.com/office/powerpoint/2010/main" val="4510521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Figure 11 below is an example of a MPS Planning chart for the hamburger.  There would be a chart for each finished good; hamburger, cheeseburger and bacon cheeseburger.  The first line is forecasted demand by finished good.  The second line is the actual customer orders.  The third line is the calculation of the projected available inventory.  .  When calculating the projected available inventory you start with the opening inventory of 25 cases. Then, from Week 1 you add your MPS (200) (supply) and subtract the higher of forecasted demand (200) or customer orders (212) (demand). The result is a projected available inventory (25 + 200 – 212) of 13 cases in Week 1.  The 4</a:t>
            </a:r>
            <a:r>
              <a:rPr lang="en-US" baseline="30000" dirty="0"/>
              <a:t>th</a:t>
            </a:r>
            <a:r>
              <a:rPr lang="en-US" dirty="0"/>
              <a:t> line is available to promise which is what marketing will use to book new customer orders.  Let’s say a customer calls in and wants to order 25 cases of hamburgers with delivery ASAP.  The salesperson can go to this grid and see that they could commit to providing the full 25 cases in week 3 as there are 47 in ATP.  If the customer needs before that time, 13 could be committed in week 1, 3 in week 2 and the balance in week 3.  This is a powerful tool in helping satisfy the customer.</a:t>
            </a:r>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53</a:t>
            </a:fld>
            <a:endParaRPr lang="en-US"/>
          </a:p>
        </p:txBody>
      </p:sp>
    </p:spTree>
    <p:extLst>
      <p:ext uri="{BB962C8B-B14F-4D97-AF65-F5344CB8AC3E}">
        <p14:creationId xmlns:p14="http://schemas.microsoft.com/office/powerpoint/2010/main" val="1003844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a:spLocks noGrp="1" noChangeArrowheads="1"/>
          </p:cNvSpPr>
          <p:nvPr>
            <p:ph type="ftr" sz="quarter" idx="4"/>
          </p:nvPr>
        </p:nvSpPr>
        <p:spPr>
          <a:noFill/>
        </p:spPr>
        <p:txBody>
          <a:bodyPr/>
          <a:lstStyle/>
          <a:p>
            <a:r>
              <a:rPr lang="en-US" smtClean="0"/>
              <a:t>©2006 Pearson Prentice Hall — Introduction to Operations and Supply Chain Management — Bozarth &amp; Handfield</a:t>
            </a:r>
          </a:p>
        </p:txBody>
      </p:sp>
      <p:sp>
        <p:nvSpPr>
          <p:cNvPr id="103427" name="Rectangle 7"/>
          <p:cNvSpPr>
            <a:spLocks noGrp="1" noChangeArrowheads="1"/>
          </p:cNvSpPr>
          <p:nvPr>
            <p:ph type="sldNum" sz="quarter" idx="5"/>
          </p:nvPr>
        </p:nvSpPr>
        <p:spPr>
          <a:noFill/>
        </p:spPr>
        <p:txBody>
          <a:bodyPr/>
          <a:lstStyle/>
          <a:p>
            <a:fld id="{2939EB34-CE06-4F12-8A3A-95ACFEF24758}" type="slidenum">
              <a:rPr lang="en-US" smtClean="0"/>
              <a:pPr/>
              <a:t>54</a:t>
            </a:fld>
            <a:endParaRPr lang="en-US" smtClean="0"/>
          </a:p>
        </p:txBody>
      </p:sp>
      <p:sp>
        <p:nvSpPr>
          <p:cNvPr id="103428" name="Rectangle 2"/>
          <p:cNvSpPr>
            <a:spLocks noGrp="1" noRot="1" noChangeAspect="1" noChangeArrowheads="1" noTextEdit="1"/>
          </p:cNvSpPr>
          <p:nvPr>
            <p:ph type="sldImg"/>
          </p:nvPr>
        </p:nvSpPr>
        <p:spPr>
          <a:ln/>
        </p:spPr>
      </p:sp>
      <p:sp>
        <p:nvSpPr>
          <p:cNvPr id="52229" name="Rectangle 3"/>
          <p:cNvSpPr>
            <a:spLocks noGrp="1" noChangeArrowheads="1"/>
          </p:cNvSpPr>
          <p:nvPr>
            <p:ph type="body" idx="1"/>
          </p:nvPr>
        </p:nvSpPr>
        <p:spPr>
          <a:ln/>
        </p:spPr>
        <p:txBody>
          <a:bodyPr/>
          <a:lstStyle/>
          <a:p>
            <a:pPr eaLnBrk="1" hangingPunct="1">
              <a:defRPr/>
            </a:pPr>
            <a:r>
              <a:rPr lang="en-CA" dirty="0" smtClean="0"/>
              <a:t>A suggestion to use making cookies or a cake as a demonstration of MRP could be helpful.</a:t>
            </a:r>
          </a:p>
          <a:p>
            <a:pPr eaLnBrk="1" hangingPunct="1">
              <a:defRPr/>
            </a:pPr>
            <a:endParaRPr lang="en-CA" dirty="0" smtClean="0"/>
          </a:p>
          <a:p>
            <a:pPr eaLnBrk="1" hangingPunct="1">
              <a:defRPr/>
            </a:pPr>
            <a:r>
              <a:rPr lang="en-CA" dirty="0" smtClean="0"/>
              <a:t>Now we order materials….So true!</a:t>
            </a:r>
          </a:p>
          <a:p>
            <a:pPr eaLnBrk="1" hangingPunct="1">
              <a:defRPr/>
            </a:pPr>
            <a:r>
              <a:rPr lang="en-CA" dirty="0" smtClean="0"/>
              <a:t>When we talk about ordering materials, we are talking about placing orders for manufactured and purchased components (dependent demand items) used in the production of finished saleable products (independent demand items). </a:t>
            </a:r>
          </a:p>
          <a:p>
            <a:pPr eaLnBrk="1" hangingPunct="1">
              <a:defRPr/>
            </a:pPr>
            <a:endParaRPr lang="en-CA" dirty="0" smtClean="0"/>
          </a:p>
          <a:p>
            <a:pPr eaLnBrk="1" hangingPunct="1">
              <a:defRPr/>
            </a:pPr>
            <a:r>
              <a:rPr lang="en-CA" dirty="0" smtClean="0"/>
              <a:t>MRP is the tool used to perform such calculations.</a:t>
            </a:r>
          </a:p>
          <a:p>
            <a:pPr eaLnBrk="1" hangingPunct="1">
              <a:defRPr/>
            </a:pPr>
            <a:endParaRPr lang="en-US" dirty="0" smtClean="0"/>
          </a:p>
          <a:p>
            <a:pPr eaLnBrk="1" hangingPunct="1">
              <a:defRPr/>
            </a:pPr>
            <a:r>
              <a:rPr lang="en-US" dirty="0" smtClean="0"/>
              <a:t>It’s the calculator.  Very detailed….</a:t>
            </a:r>
          </a:p>
          <a:p>
            <a:pPr eaLnBrk="1" hangingPunct="1">
              <a:defRPr/>
            </a:pPr>
            <a:endParaRPr lang="en-US" dirty="0" smtClean="0"/>
          </a:p>
          <a:p>
            <a:pPr eaLnBrk="1" hangingPunct="1">
              <a:defRPr/>
            </a:pPr>
            <a:r>
              <a:rPr lang="en-US" dirty="0" smtClean="0"/>
              <a:t>Shorter time bucket…now weeks.</a:t>
            </a:r>
          </a:p>
          <a:p>
            <a:pPr eaLnBrk="1" hangingPunct="1">
              <a:defRPr/>
            </a:pPr>
            <a:r>
              <a:rPr lang="en-US" dirty="0" smtClean="0"/>
              <a:t>Uses BOM for finished product</a:t>
            </a:r>
          </a:p>
          <a:p>
            <a:pPr eaLnBrk="1" hangingPunct="1">
              <a:defRPr/>
            </a:pPr>
            <a:r>
              <a:rPr lang="en-CA" dirty="0" smtClean="0"/>
              <a:t>There are three essential components required for the MRP calculation.</a:t>
            </a:r>
          </a:p>
          <a:p>
            <a:pPr eaLnBrk="1" hangingPunct="1">
              <a:defRPr/>
            </a:pPr>
            <a:endParaRPr lang="en-US" dirty="0" smtClean="0"/>
          </a:p>
          <a:p>
            <a:pPr marL="587541" indent="-587541" eaLnBrk="1" hangingPunct="1">
              <a:lnSpc>
                <a:spcPct val="90000"/>
              </a:lnSpc>
              <a:defRPr/>
            </a:pPr>
            <a:r>
              <a:rPr lang="en-US" dirty="0" smtClean="0"/>
              <a:t>Requires Inputs:</a:t>
            </a:r>
          </a:p>
          <a:p>
            <a:pPr marL="587541" indent="-587541" eaLnBrk="1" hangingPunct="1">
              <a:lnSpc>
                <a:spcPct val="90000"/>
              </a:lnSpc>
              <a:buFontTx/>
              <a:buAutoNum type="arabicPeriod"/>
              <a:defRPr/>
            </a:pPr>
            <a:r>
              <a:rPr lang="en-US" dirty="0" smtClean="0"/>
              <a:t>Master Production Schedule – realistic / feasible</a:t>
            </a:r>
          </a:p>
          <a:p>
            <a:pPr marL="587541" indent="-587541" eaLnBrk="1" hangingPunct="1">
              <a:lnSpc>
                <a:spcPct val="90000"/>
              </a:lnSpc>
              <a:buFontTx/>
              <a:buAutoNum type="arabicPeriod"/>
              <a:defRPr/>
            </a:pPr>
            <a:r>
              <a:rPr lang="en-US" dirty="0" smtClean="0"/>
              <a:t>Bill-of-Materials (BOM)	- accurate	</a:t>
            </a:r>
          </a:p>
          <a:p>
            <a:pPr marL="587541" indent="-587541" eaLnBrk="1" hangingPunct="1">
              <a:lnSpc>
                <a:spcPct val="90000"/>
              </a:lnSpc>
              <a:buFontTx/>
              <a:buAutoNum type="arabicPeriod"/>
              <a:defRPr/>
            </a:pPr>
            <a:r>
              <a:rPr lang="en-US" dirty="0" smtClean="0"/>
              <a:t>Inventory record – accurate</a:t>
            </a:r>
          </a:p>
          <a:p>
            <a:pPr marL="587541" indent="-587541" eaLnBrk="1" hangingPunct="1">
              <a:lnSpc>
                <a:spcPct val="90000"/>
              </a:lnSpc>
              <a:buFontTx/>
              <a:buAutoNum type="arabicPeriod"/>
              <a:defRPr/>
            </a:pPr>
            <a:r>
              <a:rPr lang="en-US" dirty="0" smtClean="0"/>
              <a:t>Open orders- what has</a:t>
            </a:r>
            <a:r>
              <a:rPr lang="en-US" baseline="0" dirty="0" smtClean="0"/>
              <a:t> already been started in house or committed to a supplier?</a:t>
            </a:r>
          </a:p>
          <a:p>
            <a:pPr marL="587541" indent="-587541" eaLnBrk="1" hangingPunct="1">
              <a:lnSpc>
                <a:spcPct val="90000"/>
              </a:lnSpc>
              <a:buFontTx/>
              <a:buAutoNum type="arabicPeriod"/>
              <a:defRPr/>
            </a:pPr>
            <a:r>
              <a:rPr lang="en-US" baseline="0" dirty="0" smtClean="0"/>
              <a:t>Planning Factors- lead time, lot size, safety stock, scrap factors, </a:t>
            </a:r>
          </a:p>
          <a:p>
            <a:pPr marL="587541" indent="-587541" eaLnBrk="1" hangingPunct="1">
              <a:lnSpc>
                <a:spcPct val="90000"/>
              </a:lnSpc>
              <a:defRPr/>
            </a:pPr>
            <a:endParaRPr lang="en-US" dirty="0" smtClean="0"/>
          </a:p>
          <a:p>
            <a:pPr marL="587541" indent="-587541" eaLnBrk="1" hangingPunct="1">
              <a:lnSpc>
                <a:spcPct val="90000"/>
              </a:lnSpc>
              <a:defRPr/>
            </a:pPr>
            <a:r>
              <a:rPr lang="en-US" dirty="0" smtClean="0"/>
              <a:t>To determine </a:t>
            </a:r>
            <a:r>
              <a:rPr lang="en-US" i="1" dirty="0" smtClean="0">
                <a:solidFill>
                  <a:srgbClr val="990000"/>
                </a:solidFill>
              </a:rPr>
              <a:t>what</a:t>
            </a:r>
            <a:r>
              <a:rPr lang="en-US" dirty="0" smtClean="0"/>
              <a:t> should be ordered</a:t>
            </a:r>
            <a:r>
              <a:rPr lang="en-US" i="1" dirty="0" smtClean="0"/>
              <a:t> </a:t>
            </a:r>
            <a:r>
              <a:rPr lang="en-US" i="1" dirty="0" smtClean="0">
                <a:solidFill>
                  <a:srgbClr val="990000"/>
                </a:solidFill>
              </a:rPr>
              <a:t>when</a:t>
            </a:r>
            <a:r>
              <a:rPr lang="en-US" i="1" dirty="0" smtClean="0"/>
              <a:t>,</a:t>
            </a:r>
            <a:r>
              <a:rPr lang="en-US" dirty="0" smtClean="0"/>
              <a:t> and </a:t>
            </a:r>
            <a:r>
              <a:rPr lang="en-US" i="1" dirty="0" smtClean="0">
                <a:solidFill>
                  <a:srgbClr val="990000"/>
                </a:solidFill>
              </a:rPr>
              <a:t>how much</a:t>
            </a:r>
            <a:r>
              <a:rPr lang="en-US" dirty="0" smtClean="0"/>
              <a:t> to order.</a:t>
            </a:r>
          </a:p>
          <a:p>
            <a:pPr eaLnBrk="1" hangingPunct="1">
              <a:defRPr/>
            </a:pPr>
            <a:endParaRPr lang="en-US" dirty="0" smtClean="0"/>
          </a:p>
        </p:txBody>
      </p:sp>
    </p:spTree>
    <p:extLst>
      <p:ext uri="{BB962C8B-B14F-4D97-AF65-F5344CB8AC3E}">
        <p14:creationId xmlns:p14="http://schemas.microsoft.com/office/powerpoint/2010/main" val="2480702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first level of BOM in handout.</a:t>
            </a:r>
          </a:p>
          <a:p>
            <a:r>
              <a:rPr lang="en-US" dirty="0" smtClean="0"/>
              <a:t>* Think of a BOM as a list of ingredients to make something</a:t>
            </a:r>
            <a:endParaRPr lang="en-US" dirty="0"/>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55</a:t>
            </a:fld>
            <a:endParaRPr lang="en-US"/>
          </a:p>
        </p:txBody>
      </p:sp>
    </p:spTree>
    <p:extLst>
      <p:ext uri="{BB962C8B-B14F-4D97-AF65-F5344CB8AC3E}">
        <p14:creationId xmlns:p14="http://schemas.microsoft.com/office/powerpoint/2010/main" val="253130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a:t>
            </a:r>
            <a:r>
              <a:rPr lang="en-US" baseline="0" dirty="0" smtClean="0"/>
              <a:t> at the calculations here.  The handout goes over where all the numbers come from.</a:t>
            </a:r>
          </a:p>
          <a:p>
            <a:endParaRPr lang="en-US" baseline="0" dirty="0" smtClean="0"/>
          </a:p>
          <a:p>
            <a:pPr>
              <a:buFont typeface="Arial" pitchFamily="34" charset="0"/>
              <a:buChar char="•"/>
            </a:pPr>
            <a:r>
              <a:rPr lang="en-US" baseline="0" dirty="0" smtClean="0"/>
              <a:t>Available inventory is 25 cups.  What happens if you go to find those 25 cups and they are not there?  Accurate inventory is important.</a:t>
            </a:r>
          </a:p>
          <a:p>
            <a:pPr>
              <a:buFont typeface="Arial" pitchFamily="34" charset="0"/>
              <a:buChar char="•"/>
            </a:pPr>
            <a:endParaRPr lang="en-US" dirty="0"/>
          </a:p>
        </p:txBody>
      </p:sp>
      <p:sp>
        <p:nvSpPr>
          <p:cNvPr id="4" name="Footer Placeholder 3"/>
          <p:cNvSpPr>
            <a:spLocks noGrp="1"/>
          </p:cNvSpPr>
          <p:nvPr>
            <p:ph type="ftr" sz="quarter" idx="10"/>
          </p:nvPr>
        </p:nvSpPr>
        <p:spPr/>
        <p:txBody>
          <a:bodyPr/>
          <a:lstStyle/>
          <a:p>
            <a:pPr>
              <a:defRPr/>
            </a:pPr>
            <a:r>
              <a:rPr lang="en-US" smtClean="0"/>
              <a:t>©2006 Pearson Prentice Hall — Introduction to Operations and Supply Chain Management — Bozarth &amp; Handfield</a:t>
            </a:r>
            <a:endParaRPr lang="en-US"/>
          </a:p>
        </p:txBody>
      </p:sp>
      <p:sp>
        <p:nvSpPr>
          <p:cNvPr id="5" name="Slide Number Placeholder 4"/>
          <p:cNvSpPr>
            <a:spLocks noGrp="1"/>
          </p:cNvSpPr>
          <p:nvPr>
            <p:ph type="sldNum" sz="quarter" idx="11"/>
          </p:nvPr>
        </p:nvSpPr>
        <p:spPr/>
        <p:txBody>
          <a:bodyPr/>
          <a:lstStyle/>
          <a:p>
            <a:pPr>
              <a:defRPr/>
            </a:pPr>
            <a:fld id="{F6B51B38-5C3B-4143-A911-96F123B879EA}" type="slidenum">
              <a:rPr lang="en-US" smtClean="0"/>
              <a:pPr>
                <a:defRPr/>
              </a:pPr>
              <a:t>56</a:t>
            </a:fld>
            <a:endParaRPr lang="en-US"/>
          </a:p>
        </p:txBody>
      </p:sp>
    </p:spTree>
    <p:extLst>
      <p:ext uri="{BB962C8B-B14F-4D97-AF65-F5344CB8AC3E}">
        <p14:creationId xmlns:p14="http://schemas.microsoft.com/office/powerpoint/2010/main" val="2890237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1203" name="Rectangle 7"/>
          <p:cNvSpPr>
            <a:spLocks noGrp="1" noChangeArrowheads="1"/>
          </p:cNvSpPr>
          <p:nvPr>
            <p:ph type="sldNum" sz="quarter" idx="5"/>
          </p:nvPr>
        </p:nvSpPr>
        <p:spPr>
          <a:noFill/>
        </p:spPr>
        <p:txBody>
          <a:bodyPr/>
          <a:lstStyle/>
          <a:p>
            <a:fld id="{97E5C815-3A15-486C-A95F-2FC4527D56F1}" type="slidenum">
              <a:rPr lang="en-US"/>
              <a:pPr/>
              <a:t>33</a:t>
            </a:fld>
            <a:endParaRPr lang="en-US"/>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a:ln/>
        </p:spPr>
        <p:txBody>
          <a:bodyPr/>
          <a:lstStyle/>
          <a:p>
            <a:pPr eaLnBrk="1" hangingPunct="1"/>
            <a:r>
              <a:rPr lang="en-US" sz="1100" b="1" dirty="0"/>
              <a:t>Strategic Business Plan</a:t>
            </a:r>
            <a:r>
              <a:rPr lang="en-US" sz="1100" dirty="0"/>
              <a:t>:  Created at the highest levels of the organization. Statement of the long-range strategy and revenue, cost, and profit objectives usually accompanied by annual budget projections, a projected balance sheet, and projected cash flow statement.</a:t>
            </a:r>
          </a:p>
          <a:p>
            <a:pPr eaLnBrk="1" hangingPunct="1">
              <a:buFontTx/>
              <a:buChar char="-"/>
            </a:pPr>
            <a:r>
              <a:rPr lang="en-US" sz="1100" dirty="0"/>
              <a:t>states the major goals and objectives the company plans to achieve over the next 2-10 years</a:t>
            </a:r>
          </a:p>
          <a:p>
            <a:pPr eaLnBrk="1" hangingPunct="1">
              <a:buFontTx/>
              <a:buChar char="-"/>
            </a:pPr>
            <a:r>
              <a:rPr lang="en-US" sz="1100" dirty="0"/>
              <a:t>Includes inputs from the various functional areas of the organization; sales/marketing, finance, production and engineering</a:t>
            </a:r>
          </a:p>
          <a:p>
            <a:pPr eaLnBrk="1" hangingPunct="1"/>
            <a:endParaRPr lang="en-US" sz="1100" dirty="0"/>
          </a:p>
        </p:txBody>
      </p:sp>
    </p:spTree>
    <p:extLst>
      <p:ext uri="{BB962C8B-B14F-4D97-AF65-F5344CB8AC3E}">
        <p14:creationId xmlns:p14="http://schemas.microsoft.com/office/powerpoint/2010/main" val="1016195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1203" name="Rectangle 7"/>
          <p:cNvSpPr>
            <a:spLocks noGrp="1" noChangeArrowheads="1"/>
          </p:cNvSpPr>
          <p:nvPr>
            <p:ph type="sldNum" sz="quarter" idx="5"/>
          </p:nvPr>
        </p:nvSpPr>
        <p:spPr>
          <a:noFill/>
        </p:spPr>
        <p:txBody>
          <a:bodyPr/>
          <a:lstStyle/>
          <a:p>
            <a:fld id="{97E5C815-3A15-486C-A95F-2FC4527D56F1}" type="slidenum">
              <a:rPr lang="en-US"/>
              <a:pPr/>
              <a:t>34</a:t>
            </a:fld>
            <a:endParaRPr lang="en-US"/>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a:ln/>
        </p:spPr>
        <p:txBody>
          <a:bodyPr/>
          <a:lstStyle/>
          <a:p>
            <a:pPr eaLnBrk="1" hangingPunct="1"/>
            <a:r>
              <a:rPr lang="en-US" sz="1100" b="1" dirty="0"/>
              <a:t>Sales and Operations Planning (AKA Aggregate Plan):</a:t>
            </a:r>
            <a:r>
              <a:rPr lang="en-US" sz="1100" dirty="0"/>
              <a:t>  The function of setting the overall level of manufacturing output and other activities to best satisfy the current planned levels of sales while meeting general business objectives of profitability, productivity, competitive customer lead times, etc. as expressed by the business plan. In other words, the SOP is developed to support the strategic business plan. Detailed budgets are developed based on the SOP against which execution of the plan is measured each month.</a:t>
            </a:r>
          </a:p>
          <a:p>
            <a:pPr eaLnBrk="1" hangingPunct="1">
              <a:buFontTx/>
              <a:buChar char="-"/>
            </a:pPr>
            <a:r>
              <a:rPr lang="en-US" sz="1100" dirty="0"/>
              <a:t>SOP typically developed along product family, or division lines.</a:t>
            </a:r>
          </a:p>
          <a:p>
            <a:pPr eaLnBrk="1" hangingPunct="1">
              <a:buFontTx/>
              <a:buChar char="-"/>
            </a:pPr>
            <a:r>
              <a:rPr lang="en-CA" sz="1100" dirty="0"/>
              <a:t>Inputs into the S&amp;OP come from;</a:t>
            </a:r>
          </a:p>
          <a:p>
            <a:pPr lvl="1" eaLnBrk="1" hangingPunct="1">
              <a:buFontTx/>
              <a:buChar char="-"/>
            </a:pPr>
            <a:r>
              <a:rPr lang="en-CA" sz="1100" dirty="0"/>
              <a:t>Strategic Capacity levels – existing capacity</a:t>
            </a:r>
          </a:p>
          <a:p>
            <a:pPr lvl="1" eaLnBrk="1" hangingPunct="1">
              <a:buFontTx/>
              <a:buChar char="-"/>
            </a:pPr>
            <a:r>
              <a:rPr lang="en-CA" sz="1100" dirty="0"/>
              <a:t>Demand Management – Sales &amp; Marketing plans</a:t>
            </a:r>
          </a:p>
          <a:p>
            <a:pPr lvl="1" eaLnBrk="1" hangingPunct="1">
              <a:buFontTx/>
              <a:buChar char="-"/>
            </a:pPr>
            <a:r>
              <a:rPr lang="en-CA" sz="1100" dirty="0"/>
              <a:t>External capabilities – including current &amp; potential suppliers</a:t>
            </a:r>
          </a:p>
          <a:p>
            <a:pPr eaLnBrk="1" hangingPunct="1">
              <a:buFontTx/>
              <a:buChar char="-"/>
            </a:pPr>
            <a:r>
              <a:rPr lang="en-CA" sz="1100" dirty="0"/>
              <a:t>This is considered tactical planning in the sense that it is developed given the three inputs above, then analysed (demand vs. capacity &amp; external capabilities) and ultimately a plan to employ the orgs resources, both internal &amp; external is developed and agreed to by all players. </a:t>
            </a:r>
          </a:p>
          <a:p>
            <a:pPr eaLnBrk="1" hangingPunct="1">
              <a:buFontTx/>
              <a:buChar char="-"/>
            </a:pPr>
            <a:r>
              <a:rPr lang="en-CA" sz="1100" dirty="0"/>
              <a:t>This plan is used to coordinate all activities of the supply chain members in the interest of more efficiently &amp; cost effectively utilizing resources throughout the supply chain, improving overall supply chain performance and competitive position of supply chain members.</a:t>
            </a:r>
          </a:p>
          <a:p>
            <a:pPr eaLnBrk="1" hangingPunct="1">
              <a:buFontTx/>
              <a:buChar char="-"/>
            </a:pPr>
            <a:r>
              <a:rPr lang="en-CA" sz="1100" dirty="0"/>
              <a:t>This is considered a plan of moderate risk in which </a:t>
            </a:r>
            <a:r>
              <a:rPr lang="en-CA" sz="1100" u="sng" dirty="0"/>
              <a:t>some</a:t>
            </a:r>
            <a:r>
              <a:rPr lang="en-CA" sz="1100" dirty="0"/>
              <a:t> changes in capacity are possible. </a:t>
            </a:r>
          </a:p>
          <a:p>
            <a:pPr eaLnBrk="1" hangingPunct="1">
              <a:buFontTx/>
              <a:buChar char="-"/>
            </a:pPr>
            <a:r>
              <a:rPr lang="en-CA" sz="1100" dirty="0"/>
              <a:t>Employment levels, overall inventory levels, overall aggregate strategy; i.e. level, chase, mixed</a:t>
            </a:r>
          </a:p>
          <a:p>
            <a:pPr eaLnBrk="1" hangingPunct="1">
              <a:buFontTx/>
              <a:buChar char="-"/>
            </a:pPr>
            <a:r>
              <a:rPr lang="en-CA" sz="1100" dirty="0"/>
              <a:t>S&amp;OP is reviewed &amp; updated each month</a:t>
            </a:r>
          </a:p>
          <a:p>
            <a:pPr eaLnBrk="1" hangingPunct="1"/>
            <a:endParaRPr lang="en-US" sz="1100" dirty="0"/>
          </a:p>
        </p:txBody>
      </p:sp>
    </p:spTree>
    <p:extLst>
      <p:ext uri="{BB962C8B-B14F-4D97-AF65-F5344CB8AC3E}">
        <p14:creationId xmlns:p14="http://schemas.microsoft.com/office/powerpoint/2010/main" val="1820673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2227" name="Rectangle 7"/>
          <p:cNvSpPr>
            <a:spLocks noGrp="1" noChangeArrowheads="1"/>
          </p:cNvSpPr>
          <p:nvPr>
            <p:ph type="sldNum" sz="quarter" idx="5"/>
          </p:nvPr>
        </p:nvSpPr>
        <p:spPr>
          <a:noFill/>
        </p:spPr>
        <p:txBody>
          <a:bodyPr/>
          <a:lstStyle/>
          <a:p>
            <a:fld id="{68163886-B429-4977-8445-2DC080AFDA8A}" type="slidenum">
              <a:rPr lang="en-US"/>
              <a:pPr/>
              <a:t>35</a:t>
            </a:fld>
            <a:endParaRPr lang="en-US"/>
          </a:p>
        </p:txBody>
      </p:sp>
      <p:sp>
        <p:nvSpPr>
          <p:cNvPr id="52228" name="Rectangle 2"/>
          <p:cNvSpPr>
            <a:spLocks noGrp="1" noRot="1" noChangeAspect="1" noChangeArrowheads="1" noTextEdit="1"/>
          </p:cNvSpPr>
          <p:nvPr>
            <p:ph type="sldImg"/>
          </p:nvPr>
        </p:nvSpPr>
        <p:spPr>
          <a:ln/>
        </p:spPr>
      </p:sp>
      <p:sp>
        <p:nvSpPr>
          <p:cNvPr id="52229" name="Rectangle 3"/>
          <p:cNvSpPr>
            <a:spLocks noGrp="1" noChangeArrowheads="1"/>
          </p:cNvSpPr>
          <p:nvPr>
            <p:ph type="body" idx="1"/>
          </p:nvPr>
        </p:nvSpPr>
        <p:spPr>
          <a:noFill/>
          <a:ln/>
        </p:spPr>
        <p:txBody>
          <a:bodyPr/>
          <a:lstStyle/>
          <a:p>
            <a:pPr eaLnBrk="1" hangingPunct="1">
              <a:buFontTx/>
              <a:buChar char="•"/>
            </a:pPr>
            <a:r>
              <a:rPr lang="en-US" sz="1100" dirty="0"/>
              <a:t>Master Production Scheduling: We say that the MPS </a:t>
            </a:r>
            <a:r>
              <a:rPr lang="en-US" sz="1100" b="1" i="1" dirty="0"/>
              <a:t>disaggregates</a:t>
            </a:r>
            <a:r>
              <a:rPr lang="en-US" sz="1100" dirty="0"/>
              <a:t> the SOP. </a:t>
            </a:r>
          </a:p>
          <a:p>
            <a:pPr eaLnBrk="1" hangingPunct="1">
              <a:buFontTx/>
              <a:buChar char="•"/>
            </a:pPr>
            <a:r>
              <a:rPr lang="en-US" sz="1100" dirty="0"/>
              <a:t>It is the anticipated build schedule for those items </a:t>
            </a:r>
            <a:r>
              <a:rPr lang="en-US" sz="1100" b="1" dirty="0"/>
              <a:t>(typically End Items)</a:t>
            </a:r>
            <a:r>
              <a:rPr lang="en-US" sz="1100" dirty="0"/>
              <a:t> assigned to the master production scheduler, typically in weekly time periods or buckets.  </a:t>
            </a:r>
          </a:p>
          <a:p>
            <a:pPr eaLnBrk="1" hangingPunct="1">
              <a:buFontTx/>
              <a:buChar char="•"/>
            </a:pPr>
            <a:r>
              <a:rPr lang="en-US" sz="1100" dirty="0"/>
              <a:t>It represents what the company plans to produce expressed in specific configurations, quantities, and dates. </a:t>
            </a:r>
          </a:p>
          <a:p>
            <a:pPr eaLnBrk="1" hangingPunct="1">
              <a:buFontTx/>
              <a:buChar char="•"/>
            </a:pPr>
            <a:r>
              <a:rPr lang="en-US" sz="1100" dirty="0"/>
              <a:t>It is a statement of what the company plans to build/produce, and when they plan to actually build it. </a:t>
            </a:r>
          </a:p>
          <a:p>
            <a:pPr eaLnBrk="1" hangingPunct="1">
              <a:buFontTx/>
              <a:buChar char="•"/>
            </a:pPr>
            <a:r>
              <a:rPr lang="en-US" sz="1100" b="1" dirty="0"/>
              <a:t>The Master Schedule when developed must support the SOP or Aggregate Plan</a:t>
            </a:r>
            <a:r>
              <a:rPr lang="en-US" sz="1100" dirty="0"/>
              <a:t>. Failure to do so will result in a plan that does not align with the budgeted goals and objectives. </a:t>
            </a:r>
          </a:p>
          <a:p>
            <a:pPr eaLnBrk="1" hangingPunct="1">
              <a:buFontTx/>
              <a:buChar char="•"/>
            </a:pPr>
            <a:r>
              <a:rPr lang="en-US" sz="1100" dirty="0"/>
              <a:t>The Master Schedule must consider availability of material and capacity as well as management’s policies and goals (in the budget).  </a:t>
            </a:r>
          </a:p>
          <a:p>
            <a:pPr eaLnBrk="1" hangingPunct="1">
              <a:buFontTx/>
              <a:buChar char="•"/>
            </a:pPr>
            <a:r>
              <a:rPr lang="en-US" sz="1100" dirty="0"/>
              <a:t>MPS Tactical Capacity decisions include - changes to Workforces, Shifts, Overtime, Subcontracting, Inventory levels and turns, logistics decisions, etc.</a:t>
            </a:r>
          </a:p>
          <a:p>
            <a:pPr eaLnBrk="1" hangingPunct="1">
              <a:spcBef>
                <a:spcPct val="0"/>
              </a:spcBef>
              <a:buFontTx/>
              <a:buChar char="•"/>
            </a:pPr>
            <a:r>
              <a:rPr lang="en-CA" sz="1100" dirty="0"/>
              <a:t>Deals with developing production schedules for </a:t>
            </a:r>
            <a:r>
              <a:rPr lang="en-CA" sz="1100" b="1" dirty="0"/>
              <a:t>Independent Demand</a:t>
            </a:r>
            <a:r>
              <a:rPr lang="en-CA" sz="1100" dirty="0"/>
              <a:t> items</a:t>
            </a:r>
          </a:p>
          <a:p>
            <a:pPr eaLnBrk="1" hangingPunct="1">
              <a:spcBef>
                <a:spcPct val="0"/>
              </a:spcBef>
              <a:buFontTx/>
              <a:buChar char="•"/>
            </a:pPr>
            <a:r>
              <a:rPr lang="en-CA" sz="1100" dirty="0"/>
              <a:t>These plans/schedules are considered to be Intermediate range plans, going our into the future as a minimum amount of time periods to cover the longest cumulative lead time for the product + one planning period.</a:t>
            </a:r>
          </a:p>
          <a:p>
            <a:pPr eaLnBrk="1" hangingPunct="1">
              <a:spcBef>
                <a:spcPct val="0"/>
              </a:spcBef>
              <a:buFontTx/>
              <a:buChar char="•"/>
            </a:pPr>
            <a:r>
              <a:rPr lang="en-CA" sz="1100" dirty="0"/>
              <a:t>The MPS is the primary interface for sales forecasts, actual customer orders, and scheduled production</a:t>
            </a:r>
          </a:p>
          <a:p>
            <a:pPr eaLnBrk="1" hangingPunct="1">
              <a:spcBef>
                <a:spcPct val="0"/>
              </a:spcBef>
              <a:buFontTx/>
              <a:buChar char="•"/>
            </a:pPr>
            <a:r>
              <a:rPr lang="en-CA" sz="1100" dirty="0"/>
              <a:t>MPS deals with specific products, specific customer orders to be filled, and what products/capabilities are still available to meet new demand/orders.</a:t>
            </a:r>
            <a:endParaRPr lang="en-US" sz="1100" dirty="0"/>
          </a:p>
        </p:txBody>
      </p:sp>
    </p:spTree>
    <p:extLst>
      <p:ext uri="{BB962C8B-B14F-4D97-AF65-F5344CB8AC3E}">
        <p14:creationId xmlns:p14="http://schemas.microsoft.com/office/powerpoint/2010/main" val="4085471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1203" name="Rectangle 7"/>
          <p:cNvSpPr>
            <a:spLocks noGrp="1" noChangeArrowheads="1"/>
          </p:cNvSpPr>
          <p:nvPr>
            <p:ph type="sldNum" sz="quarter" idx="5"/>
          </p:nvPr>
        </p:nvSpPr>
        <p:spPr>
          <a:noFill/>
        </p:spPr>
        <p:txBody>
          <a:bodyPr/>
          <a:lstStyle/>
          <a:p>
            <a:fld id="{97E5C815-3A15-486C-A95F-2FC4527D56F1}" type="slidenum">
              <a:rPr lang="en-US"/>
              <a:pPr/>
              <a:t>36</a:t>
            </a:fld>
            <a:endParaRPr lang="en-US"/>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a:ln/>
        </p:spPr>
        <p:txBody>
          <a:bodyPr/>
          <a:lstStyle/>
          <a:p>
            <a:pPr eaLnBrk="1" hangingPunct="1"/>
            <a:r>
              <a:rPr lang="en-US" sz="1100" b="1" dirty="0"/>
              <a:t>Strategic Business Plan</a:t>
            </a:r>
            <a:r>
              <a:rPr lang="en-US" sz="1100" dirty="0"/>
              <a:t>:  Created at the highest levels of the organization. Statement of the long-range strategy and revenue, cost, and profit objectives usually accompanied by annual budget projections, a projected balance sheet, and projected cash flow statement.</a:t>
            </a:r>
          </a:p>
          <a:p>
            <a:pPr eaLnBrk="1" hangingPunct="1">
              <a:buFontTx/>
              <a:buChar char="-"/>
            </a:pPr>
            <a:r>
              <a:rPr lang="en-US" sz="1100" dirty="0"/>
              <a:t>states the major goals and objectives the company plans to achieve over the next 2-10 years</a:t>
            </a:r>
          </a:p>
          <a:p>
            <a:pPr eaLnBrk="1" hangingPunct="1">
              <a:buFontTx/>
              <a:buChar char="-"/>
            </a:pPr>
            <a:r>
              <a:rPr lang="en-US" sz="1100" dirty="0"/>
              <a:t>Includes inputs from the various functional areas of the organization; sales/marketing, finance, production and engineering</a:t>
            </a:r>
          </a:p>
          <a:p>
            <a:pPr eaLnBrk="1" hangingPunct="1"/>
            <a:endParaRPr lang="en-US" sz="1100" dirty="0"/>
          </a:p>
        </p:txBody>
      </p:sp>
    </p:spTree>
    <p:extLst>
      <p:ext uri="{BB962C8B-B14F-4D97-AF65-F5344CB8AC3E}">
        <p14:creationId xmlns:p14="http://schemas.microsoft.com/office/powerpoint/2010/main" val="1391924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3251" name="Rectangle 7"/>
          <p:cNvSpPr>
            <a:spLocks noGrp="1" noChangeArrowheads="1"/>
          </p:cNvSpPr>
          <p:nvPr>
            <p:ph type="sldNum" sz="quarter" idx="5"/>
          </p:nvPr>
        </p:nvSpPr>
        <p:spPr>
          <a:noFill/>
        </p:spPr>
        <p:txBody>
          <a:bodyPr/>
          <a:lstStyle/>
          <a:p>
            <a:fld id="{1C9BFB57-E183-4745-A4A5-10A1379F2F30}" type="slidenum">
              <a:rPr lang="en-US"/>
              <a:pPr/>
              <a:t>37</a:t>
            </a:fld>
            <a:endParaRPr lang="en-US"/>
          </a:p>
        </p:txBody>
      </p:sp>
      <p:sp>
        <p:nvSpPr>
          <p:cNvPr id="53252" name="Rectangle 2"/>
          <p:cNvSpPr>
            <a:spLocks noGrp="1" noRot="1" noChangeAspect="1" noChangeArrowheads="1" noTextEdit="1"/>
          </p:cNvSpPr>
          <p:nvPr>
            <p:ph type="sldImg"/>
          </p:nvPr>
        </p:nvSpPr>
        <p:spPr>
          <a:ln/>
        </p:spPr>
      </p:sp>
      <p:sp>
        <p:nvSpPr>
          <p:cNvPr id="53253" name="Rectangle 3"/>
          <p:cNvSpPr>
            <a:spLocks noGrp="1" noChangeArrowheads="1"/>
          </p:cNvSpPr>
          <p:nvPr>
            <p:ph type="body" idx="1"/>
          </p:nvPr>
        </p:nvSpPr>
        <p:spPr>
          <a:noFill/>
          <a:ln/>
        </p:spPr>
        <p:txBody>
          <a:bodyPr/>
          <a:lstStyle/>
          <a:p>
            <a:pPr lvl="4" eaLnBrk="1" hangingPunct="1">
              <a:lnSpc>
                <a:spcPct val="90000"/>
              </a:lnSpc>
              <a:buFontTx/>
              <a:buNone/>
            </a:pPr>
            <a:r>
              <a:rPr lang="en-US" dirty="0" smtClean="0"/>
              <a:t>Material Requirements Planning:  Uses bill of material data, inventory data, and MPS to calculate requirements for materials. </a:t>
            </a:r>
          </a:p>
          <a:p>
            <a:pPr eaLnBrk="1" hangingPunct="1">
              <a:lnSpc>
                <a:spcPct val="90000"/>
              </a:lnSpc>
              <a:buFontTx/>
              <a:buChar char="•"/>
            </a:pPr>
            <a:r>
              <a:rPr lang="en-US" dirty="0" smtClean="0"/>
              <a:t>It is the calculator for the system, and </a:t>
            </a:r>
            <a:r>
              <a:rPr lang="en-US" b="1" dirty="0" smtClean="0"/>
              <a:t>data integrity/accuracy of information</a:t>
            </a:r>
            <a:r>
              <a:rPr lang="en-US" dirty="0" smtClean="0"/>
              <a:t> is critical for the system output to be useful throughout the supply chain. This is where many companies fall down in the use of computerized planning systems. </a:t>
            </a:r>
            <a:r>
              <a:rPr lang="en-US" u="sng" dirty="0" smtClean="0"/>
              <a:t>MRP is the final step in the planning phase</a:t>
            </a:r>
            <a:r>
              <a:rPr lang="en-US" dirty="0" smtClean="0"/>
              <a:t>.</a:t>
            </a:r>
          </a:p>
          <a:p>
            <a:pPr eaLnBrk="1" hangingPunct="1">
              <a:lnSpc>
                <a:spcPct val="90000"/>
              </a:lnSpc>
              <a:buFontTx/>
              <a:buChar char="•"/>
            </a:pPr>
            <a:r>
              <a:rPr lang="en-CA" dirty="0" smtClean="0"/>
              <a:t>Planning at the MRP level in the BPP is considered to be </a:t>
            </a:r>
            <a:r>
              <a:rPr lang="en-CA" b="1" dirty="0" smtClean="0"/>
              <a:t>short range, </a:t>
            </a:r>
            <a:r>
              <a:rPr lang="en-CA" dirty="0" smtClean="0"/>
              <a:t>and is the </a:t>
            </a:r>
            <a:r>
              <a:rPr lang="en-CA" b="1" dirty="0" smtClean="0"/>
              <a:t>most detailed</a:t>
            </a:r>
            <a:r>
              <a:rPr lang="en-CA" dirty="0" smtClean="0"/>
              <a:t>. The level of information detail includes component part numbers, daily, and in many cases by shift w/c schedules. It determines the same for purchased items.</a:t>
            </a:r>
          </a:p>
          <a:p>
            <a:pPr eaLnBrk="1" hangingPunct="1">
              <a:lnSpc>
                <a:spcPct val="90000"/>
              </a:lnSpc>
              <a:buFontTx/>
              <a:buChar char="•"/>
            </a:pPr>
            <a:r>
              <a:rPr lang="en-CA" dirty="0" smtClean="0"/>
              <a:t>Detailed MRP planning goes out a very short distance into the future, incorporating primarily the manufacturing portion of the lead time.</a:t>
            </a:r>
          </a:p>
          <a:p>
            <a:pPr eaLnBrk="1" hangingPunct="1">
              <a:lnSpc>
                <a:spcPct val="90000"/>
              </a:lnSpc>
              <a:buFontTx/>
              <a:buChar char="•"/>
            </a:pPr>
            <a:r>
              <a:rPr lang="en-CA" dirty="0" smtClean="0"/>
              <a:t>Capacity is considered </a:t>
            </a:r>
            <a:r>
              <a:rPr lang="en-CA" b="1" dirty="0" smtClean="0"/>
              <a:t>fixed</a:t>
            </a:r>
            <a:r>
              <a:rPr lang="en-CA" dirty="0" smtClean="0"/>
              <a:t> at this point, and risk is minimal.</a:t>
            </a:r>
          </a:p>
          <a:p>
            <a:pPr eaLnBrk="1" hangingPunct="1">
              <a:lnSpc>
                <a:spcPct val="90000"/>
              </a:lnSpc>
              <a:buFontTx/>
              <a:buChar char="•"/>
            </a:pPr>
            <a:r>
              <a:rPr lang="en-CA" dirty="0" smtClean="0"/>
              <a:t>Orders for items are </a:t>
            </a:r>
            <a:r>
              <a:rPr lang="en-CA" b="1" i="1" dirty="0" smtClean="0"/>
              <a:t>time phased </a:t>
            </a:r>
            <a:r>
              <a:rPr lang="en-CA" dirty="0" smtClean="0"/>
              <a:t>based on the lead time for the product to ensure material is ordered on time to meet the MPS required dates.</a:t>
            </a:r>
            <a:endParaRPr lang="en-CA" b="1" i="1" dirty="0" smtClean="0"/>
          </a:p>
          <a:p>
            <a:pPr eaLnBrk="1" hangingPunct="1">
              <a:lnSpc>
                <a:spcPct val="90000"/>
              </a:lnSpc>
              <a:buFontTx/>
              <a:buChar char="•"/>
            </a:pPr>
            <a:r>
              <a:rPr lang="en-CA" dirty="0" smtClean="0"/>
              <a:t>MRP deals with </a:t>
            </a:r>
            <a:r>
              <a:rPr lang="en-CA" b="1" dirty="0" smtClean="0"/>
              <a:t>Dependent Demand items</a:t>
            </a:r>
            <a:r>
              <a:rPr lang="en-CA" dirty="0" smtClean="0"/>
              <a:t>, and calculates the timing &amp; </a:t>
            </a:r>
            <a:r>
              <a:rPr lang="en-CA" dirty="0" err="1" smtClean="0"/>
              <a:t>qty’s</a:t>
            </a:r>
            <a:r>
              <a:rPr lang="en-CA" dirty="0" smtClean="0"/>
              <a:t> of material orders required to </a:t>
            </a:r>
            <a:r>
              <a:rPr lang="en-CA" b="1" dirty="0" smtClean="0"/>
              <a:t>support the MPS</a:t>
            </a:r>
            <a:r>
              <a:rPr lang="en-CA" dirty="0" smtClean="0"/>
              <a:t>.  </a:t>
            </a:r>
          </a:p>
          <a:p>
            <a:pPr eaLnBrk="1" hangingPunct="1">
              <a:lnSpc>
                <a:spcPct val="90000"/>
              </a:lnSpc>
              <a:buFontTx/>
              <a:buChar char="•"/>
            </a:pPr>
            <a:r>
              <a:rPr lang="en-CA" dirty="0" smtClean="0"/>
              <a:t>The MRP calculation is known also as the Gross to Net calculation, and explosion of BOM.</a:t>
            </a:r>
            <a:endParaRPr lang="en-US" dirty="0" smtClean="0"/>
          </a:p>
          <a:p>
            <a:pPr eaLnBrk="1" hangingPunct="1">
              <a:lnSpc>
                <a:spcPct val="90000"/>
              </a:lnSpc>
            </a:pPr>
            <a:endParaRPr lang="en-US" dirty="0" smtClean="0"/>
          </a:p>
        </p:txBody>
      </p:sp>
    </p:spTree>
    <p:extLst>
      <p:ext uri="{BB962C8B-B14F-4D97-AF65-F5344CB8AC3E}">
        <p14:creationId xmlns:p14="http://schemas.microsoft.com/office/powerpoint/2010/main" val="1083344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54275" name="Rectangle 7"/>
          <p:cNvSpPr>
            <a:spLocks noGrp="1" noChangeArrowheads="1"/>
          </p:cNvSpPr>
          <p:nvPr>
            <p:ph type="sldNum" sz="quarter" idx="5"/>
          </p:nvPr>
        </p:nvSpPr>
        <p:spPr>
          <a:noFill/>
        </p:spPr>
        <p:txBody>
          <a:bodyPr/>
          <a:lstStyle/>
          <a:p>
            <a:fld id="{D6068733-FC85-417E-8D74-8222C35B9338}" type="slidenum">
              <a:rPr lang="en-US"/>
              <a:pPr/>
              <a:t>38</a:t>
            </a:fld>
            <a:endParaRPr lang="en-US"/>
          </a:p>
        </p:txBody>
      </p:sp>
      <p:sp>
        <p:nvSpPr>
          <p:cNvPr id="54276" name="Rectangle 2"/>
          <p:cNvSpPr>
            <a:spLocks noGrp="1" noRot="1" noChangeAspect="1" noChangeArrowheads="1" noTextEdit="1"/>
          </p:cNvSpPr>
          <p:nvPr>
            <p:ph type="sldImg"/>
          </p:nvPr>
        </p:nvSpPr>
        <p:spPr>
          <a:ln/>
        </p:spPr>
      </p:sp>
      <p:sp>
        <p:nvSpPr>
          <p:cNvPr id="54277" name="Rectangle 3"/>
          <p:cNvSpPr>
            <a:spLocks noGrp="1" noChangeArrowheads="1"/>
          </p:cNvSpPr>
          <p:nvPr>
            <p:ph type="body" idx="1"/>
          </p:nvPr>
        </p:nvSpPr>
        <p:spPr>
          <a:noFill/>
          <a:ln/>
        </p:spPr>
        <p:txBody>
          <a:bodyPr/>
          <a:lstStyle/>
          <a:p>
            <a:pPr eaLnBrk="1" hangingPunct="1"/>
            <a:endParaRPr lang="en-CA" smtClean="0"/>
          </a:p>
          <a:p>
            <a:pPr eaLnBrk="1" hangingPunct="1"/>
            <a:r>
              <a:rPr lang="en-CA" u="sng" smtClean="0"/>
              <a:t>Execution &amp; Control Phase</a:t>
            </a:r>
            <a:r>
              <a:rPr lang="en-CA" smtClean="0"/>
              <a:t>:</a:t>
            </a:r>
          </a:p>
          <a:p>
            <a:pPr eaLnBrk="1" hangingPunct="1"/>
            <a:r>
              <a:rPr lang="en-CA" smtClean="0"/>
              <a:t>At this point all plans have been made. The only task remaining is to make sure they are properly executed.</a:t>
            </a:r>
          </a:p>
          <a:p>
            <a:pPr eaLnBrk="1" hangingPunct="1"/>
            <a:endParaRPr lang="en-US" smtClean="0"/>
          </a:p>
          <a:p>
            <a:pPr eaLnBrk="1" hangingPunct="1"/>
            <a:r>
              <a:rPr lang="en-US" b="1" smtClean="0"/>
              <a:t>Purchasing</a:t>
            </a:r>
            <a:r>
              <a:rPr lang="en-US" smtClean="0"/>
              <a:t>: responsible for procuring materials to meet MPS. Failure to execute at this stage means failure in meeting the established budget, and therefore the financial targets of the organization. Continuous improvement activities driven by purchasing with the vendors to drive out variation is critical to improve vendor and supply chain performance.</a:t>
            </a:r>
          </a:p>
          <a:p>
            <a:pPr eaLnBrk="1" hangingPunct="1"/>
            <a:endParaRPr lang="en-US" smtClean="0"/>
          </a:p>
          <a:p>
            <a:pPr eaLnBrk="1" hangingPunct="1"/>
            <a:r>
              <a:rPr lang="en-US" b="1" smtClean="0"/>
              <a:t>Production Activity Control</a:t>
            </a:r>
            <a:r>
              <a:rPr lang="en-US" smtClean="0"/>
              <a:t>: Principles, approaches, and techniques needed to schedule, control, measure, and evaluate the effectiveness of production operations. Continuous improvement to drive out variation is critical here as well.</a:t>
            </a:r>
          </a:p>
          <a:p>
            <a:pPr eaLnBrk="1" hangingPunct="1"/>
            <a:endParaRPr lang="en-US" smtClean="0"/>
          </a:p>
        </p:txBody>
      </p:sp>
    </p:spTree>
    <p:extLst>
      <p:ext uri="{BB962C8B-B14F-4D97-AF65-F5344CB8AC3E}">
        <p14:creationId xmlns:p14="http://schemas.microsoft.com/office/powerpoint/2010/main" val="327427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ftr" sz="quarter" idx="4"/>
          </p:nvPr>
        </p:nvSpPr>
        <p:spPr>
          <a:noFill/>
        </p:spPr>
        <p:txBody>
          <a:bodyPr/>
          <a:lstStyle/>
          <a:p>
            <a:r>
              <a:rPr lang="en-US"/>
              <a:t>©2006 Pearson Prentice Hall — Introduction to Operations and Supply Chain Management — Bozarth &amp; Handfield</a:t>
            </a:r>
          </a:p>
        </p:txBody>
      </p:sp>
      <p:sp>
        <p:nvSpPr>
          <p:cNvPr id="38915" name="Rectangle 7"/>
          <p:cNvSpPr>
            <a:spLocks noGrp="1" noChangeArrowheads="1"/>
          </p:cNvSpPr>
          <p:nvPr>
            <p:ph type="sldNum" sz="quarter" idx="5"/>
          </p:nvPr>
        </p:nvSpPr>
        <p:spPr>
          <a:noFill/>
        </p:spPr>
        <p:txBody>
          <a:bodyPr/>
          <a:lstStyle/>
          <a:p>
            <a:fld id="{740ECCBE-B957-4778-B486-D334AF1349AA}" type="slidenum">
              <a:rPr lang="en-US"/>
              <a:pPr/>
              <a:t>39</a:t>
            </a:fld>
            <a:endParaRPr lang="en-US"/>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p:spPr>
        <p:txBody>
          <a:bodyPr/>
          <a:lstStyle/>
          <a:p>
            <a:pPr eaLnBrk="1" hangingPunct="1"/>
            <a:r>
              <a:rPr lang="en-US" sz="600" dirty="0"/>
              <a:t>It is important to recognize the difference between decision made at each level and which are material or capacity.  We touch a little on capacity now but it is really important to understand the difference between the two.  </a:t>
            </a:r>
          </a:p>
          <a:p>
            <a:pPr eaLnBrk="1" hangingPunct="1"/>
            <a:endParaRPr lang="en-US" sz="600" u="sng" dirty="0"/>
          </a:p>
          <a:p>
            <a:pPr eaLnBrk="1" hangingPunct="1"/>
            <a:r>
              <a:rPr lang="en-US" sz="600" u="sng" dirty="0"/>
              <a:t>Strategic Business Planning (SBP) Decisions- </a:t>
            </a:r>
            <a:r>
              <a:rPr lang="en-US" sz="600" dirty="0"/>
              <a:t>These are higher risk decisions regarding “bricks and mortar and process choices”.  In this area senior managers make decisions about capital expansion projects or downsizing an organization or moving to another country.  Decision of new product lines are also included.  Mergers and acquisitions of other companies are also included.  Expensive process choices are determined here- automated assembly line to manufacture windows or using machinery to process with labor.  </a:t>
            </a:r>
          </a:p>
          <a:p>
            <a:pPr eaLnBrk="1" hangingPunct="1"/>
            <a:endParaRPr lang="en-US" sz="600" dirty="0"/>
          </a:p>
          <a:p>
            <a:pPr eaLnBrk="1" hangingPunct="1"/>
            <a:r>
              <a:rPr lang="en-US" sz="600" u="sng" dirty="0"/>
              <a:t>Sales and Operations Planning(SOP) Decisions- </a:t>
            </a:r>
            <a:r>
              <a:rPr lang="en-US" sz="600" dirty="0"/>
              <a:t>are the first steps in making the SBP a reality.  The intent of SOP is to come up with an integrated plan for all business functions.  Adjustments to workforce, inventory, whether to subcontract and logistics decisions are made here.   These are known as Resource Requirement Planning at both the SBP and S&amp;OP levels.  This is usually done by product family so the detail is not great.  Agreement on the plan is important.</a:t>
            </a:r>
          </a:p>
          <a:p>
            <a:pPr eaLnBrk="1" hangingPunct="1"/>
            <a:endParaRPr lang="en-US" sz="600" dirty="0"/>
          </a:p>
          <a:p>
            <a:pPr eaLnBrk="1" hangingPunct="1"/>
            <a:r>
              <a:rPr lang="en-US" sz="600" u="sng" dirty="0"/>
              <a:t>Master Production Scheduling Decisions</a:t>
            </a:r>
            <a:r>
              <a:rPr lang="en-US" sz="600" dirty="0"/>
              <a:t>- As we progress through these processes we add more detail.  The MPS is done by finished good(FG) part number.  The MPS is plan by FG part number and is the commitment from operations on when product/service will be available for customer delivery.  This is a crucial step if a company is building product to customer orders, rather than building it to inventory and using the ATP process to satisfy customer demand.  Workforce may be moved around to meet individual FG requirements and different processing steps.  From a capacity planning perspective, only critical or bottleneck resources are looked at and this capacity check is called rough cut capacity planning.  </a:t>
            </a:r>
          </a:p>
          <a:p>
            <a:pPr eaLnBrk="1" hangingPunct="1"/>
            <a:endParaRPr lang="en-US" sz="600" dirty="0"/>
          </a:p>
          <a:p>
            <a:pPr eaLnBrk="1" hangingPunct="1"/>
            <a:r>
              <a:rPr lang="en-US" sz="600" u="sng" dirty="0"/>
              <a:t>Material Requirement Planning(MPS)-</a:t>
            </a:r>
            <a:r>
              <a:rPr lang="en-US" sz="600" dirty="0"/>
              <a:t> MRP is timing of when materials will be available.  MRP plans for materials, but the capacity at every resource- labor, machine, tooling, etc. needs to be verified.  This process is called Capacity Requirements Planning.  </a:t>
            </a:r>
          </a:p>
          <a:p>
            <a:pPr eaLnBrk="1" hangingPunct="1"/>
            <a:endParaRPr lang="en-US" sz="600" dirty="0"/>
          </a:p>
          <a:p>
            <a:pPr eaLnBrk="1" hangingPunct="1"/>
            <a:r>
              <a:rPr lang="en-US" sz="600" u="sng" dirty="0"/>
              <a:t>Purchasing</a:t>
            </a:r>
            <a:r>
              <a:rPr lang="en-US" sz="600" dirty="0"/>
              <a:t>- ensures purchased materials are available and are good.</a:t>
            </a:r>
          </a:p>
          <a:p>
            <a:pPr eaLnBrk="1" hangingPunct="1"/>
            <a:endParaRPr lang="en-US" sz="600" dirty="0"/>
          </a:p>
          <a:p>
            <a:pPr eaLnBrk="1" hangingPunct="1"/>
            <a:r>
              <a:rPr lang="en-US" sz="600" u="sng" dirty="0"/>
              <a:t>Production Activity Control- </a:t>
            </a:r>
            <a:r>
              <a:rPr lang="en-US" sz="600" dirty="0"/>
              <a:t>follows the master production schedule and detailed schedules for parts built in house.  </a:t>
            </a:r>
            <a:endParaRPr lang="en-US" sz="600" u="sng" dirty="0"/>
          </a:p>
          <a:p>
            <a:pPr eaLnBrk="1" hangingPunct="1"/>
            <a:endParaRPr lang="en-US" sz="600" dirty="0"/>
          </a:p>
        </p:txBody>
      </p:sp>
    </p:spTree>
    <p:extLst>
      <p:ext uri="{BB962C8B-B14F-4D97-AF65-F5344CB8AC3E}">
        <p14:creationId xmlns:p14="http://schemas.microsoft.com/office/powerpoint/2010/main" val="3470303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55E60DA7-4D85-4CAD-83C7-452075650E30}" type="datetime1">
              <a:rPr lang="en-CA" smtClean="0"/>
              <a:t>18/08/2021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3565278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40E007D-1BBA-4051-B0B5-1E6612B508C6}" type="datetime1">
              <a:rPr lang="en-CA" smtClean="0"/>
              <a:t>18/08/2021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231709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61772A7-C8E0-4FE9-B9F8-E87672320785}" type="datetime1">
              <a:rPr lang="en-CA" smtClean="0"/>
              <a:t>18/08/2021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160261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9753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rtlCol="0">
            <a:normAutofit/>
          </a:bodyPr>
          <a:lstStyle/>
          <a:p>
            <a:pPr lvl="0"/>
            <a:endParaRPr lang="en-US" noProof="0" smtClean="0"/>
          </a:p>
        </p:txBody>
      </p:sp>
      <p:sp>
        <p:nvSpPr>
          <p:cNvPr id="4" name="Footer Placeholder 3"/>
          <p:cNvSpPr>
            <a:spLocks noGrp="1"/>
          </p:cNvSpPr>
          <p:nvPr>
            <p:ph type="ftr" sz="quarter" idx="10"/>
          </p:nvPr>
        </p:nvSpPr>
        <p:spPr>
          <a:xfrm>
            <a:off x="609600" y="6245225"/>
            <a:ext cx="7416800" cy="476250"/>
          </a:xfrm>
          <a:prstGeom prst="rect">
            <a:avLst/>
          </a:prstGeom>
        </p:spPr>
        <p:txBody>
          <a:bodyPr/>
          <a:lstStyle>
            <a:lvl1pPr>
              <a:defRPr smtClean="0"/>
            </a:lvl1pPr>
          </a:lstStyle>
          <a:p>
            <a:pPr>
              <a:defRPr/>
            </a:pPr>
            <a:endParaRPr lang="en-US"/>
          </a:p>
        </p:txBody>
      </p:sp>
      <p:sp>
        <p:nvSpPr>
          <p:cNvPr id="5" name="Slide Number Placeholder 4"/>
          <p:cNvSpPr>
            <a:spLocks noGrp="1"/>
          </p:cNvSpPr>
          <p:nvPr>
            <p:ph type="sldNum" sz="quarter" idx="11"/>
          </p:nvPr>
        </p:nvSpPr>
        <p:spPr>
          <a:xfrm>
            <a:off x="8737600" y="6245225"/>
            <a:ext cx="2844800" cy="476250"/>
          </a:xfrm>
        </p:spPr>
        <p:txBody>
          <a:bodyPr/>
          <a:lstStyle>
            <a:lvl1pPr>
              <a:defRPr smtClean="0"/>
            </a:lvl1pPr>
          </a:lstStyle>
          <a:p>
            <a:pPr>
              <a:defRPr/>
            </a:pPr>
            <a:r>
              <a:rPr lang="en-US" dirty="0" smtClean="0"/>
              <a:t>Slide </a:t>
            </a:r>
            <a:fld id="{2A5C717D-5A85-4DB2-876D-796EC9A54D8F}" type="slidenum">
              <a:rPr lang="en-US" smtClean="0"/>
              <a:pPr>
                <a:defRPr/>
              </a:pPr>
              <a:t>‹#›</a:t>
            </a:fld>
            <a:endParaRPr lang="en-US" dirty="0"/>
          </a:p>
        </p:txBody>
      </p:sp>
    </p:spTree>
    <p:extLst>
      <p:ext uri="{BB962C8B-B14F-4D97-AF65-F5344CB8AC3E}">
        <p14:creationId xmlns:p14="http://schemas.microsoft.com/office/powerpoint/2010/main" val="92486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76160B2-7404-4852-BA61-24DB9C1655EC}" type="datetime1">
              <a:rPr lang="en-CA" smtClean="0"/>
              <a:t>18/08/2021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638280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338BF0B-9094-4C83-8B18-DD9C981DDEB0}" type="datetime1">
              <a:rPr lang="en-CA" smtClean="0"/>
              <a:t>18/08/2021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284689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90ACE433-C262-4E44-A316-E2827B0B323D}" type="datetime1">
              <a:rPr lang="en-CA" smtClean="0"/>
              <a:t>18/08/2021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178447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5D5A890-7194-4E02-AA68-64114CE3039D}" type="datetime1">
              <a:rPr lang="en-CA" smtClean="0"/>
              <a:t>18/08/2021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2126950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3160E455-DA94-45EC-8CCD-9750EEC24345}" type="datetime1">
              <a:rPr lang="en-CA" smtClean="0"/>
              <a:t>18/08/2021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3214559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B3CF16-A3C3-4B2B-919B-49992D9CE068}" type="datetime1">
              <a:rPr lang="en-CA" smtClean="0"/>
              <a:t>18/08/2021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2992168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E0293A3-F2DF-4DF5-B266-12080BD25A48}" type="datetime1">
              <a:rPr lang="en-CA" smtClean="0"/>
              <a:t>18/08/2021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134500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32BE04-4F67-4D87-BFD9-AAC87E8D3027}" type="datetime1">
              <a:rPr lang="en-CA" smtClean="0"/>
              <a:t>18/08/2021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C6EFEFC8-4F23-451C-ACC3-BB2028C86F10}" type="slidenum">
              <a:rPr lang="en-CA" smtClean="0"/>
              <a:t>‹#›</a:t>
            </a:fld>
            <a:endParaRPr lang="en-CA"/>
          </a:p>
        </p:txBody>
      </p:sp>
    </p:spTree>
    <p:extLst>
      <p:ext uri="{BB962C8B-B14F-4D97-AF65-F5344CB8AC3E}">
        <p14:creationId xmlns:p14="http://schemas.microsoft.com/office/powerpoint/2010/main" val="333766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D2A771-29F5-4621-90C5-65B85C315197}" type="datetime1">
              <a:rPr lang="en-CA" smtClean="0"/>
              <a:t>18/08/2021</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FEFC8-4F23-451C-ACC3-BB2028C86F10}" type="slidenum">
              <a:rPr lang="en-CA" smtClean="0"/>
              <a:t>‹#›</a:t>
            </a:fld>
            <a:endParaRPr lang="en-CA"/>
          </a:p>
        </p:txBody>
      </p:sp>
    </p:spTree>
    <p:extLst>
      <p:ext uri="{BB962C8B-B14F-4D97-AF65-F5344CB8AC3E}">
        <p14:creationId xmlns:p14="http://schemas.microsoft.com/office/powerpoint/2010/main" val="4035253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9.wmf"/><Relationship Id="rId4" Type="http://schemas.openxmlformats.org/officeDocument/2006/relationships/image" Target="../media/image18.wmf"/></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b="1" dirty="0" smtClean="0">
                <a:latin typeface="+mn-lt"/>
              </a:rPr>
              <a:t>OPER1160 W21</a:t>
            </a:r>
            <a:endParaRPr lang="en-CA" b="1" dirty="0">
              <a:latin typeface="+mn-lt"/>
            </a:endParaRPr>
          </a:p>
        </p:txBody>
      </p:sp>
      <p:sp>
        <p:nvSpPr>
          <p:cNvPr id="3" name="Subtitle 2"/>
          <p:cNvSpPr>
            <a:spLocks noGrp="1"/>
          </p:cNvSpPr>
          <p:nvPr>
            <p:ph type="subTitle" idx="1"/>
          </p:nvPr>
        </p:nvSpPr>
        <p:spPr/>
        <p:txBody>
          <a:bodyPr>
            <a:normAutofit/>
          </a:bodyPr>
          <a:lstStyle/>
          <a:p>
            <a:r>
              <a:rPr lang="en-CA" sz="4800" b="1" dirty="0"/>
              <a:t>Final Exam Review</a:t>
            </a:r>
          </a:p>
        </p:txBody>
      </p:sp>
      <p:sp>
        <p:nvSpPr>
          <p:cNvPr id="4" name="Slide Number Placeholder 3"/>
          <p:cNvSpPr>
            <a:spLocks noGrp="1"/>
          </p:cNvSpPr>
          <p:nvPr>
            <p:ph type="sldNum" sz="quarter" idx="12"/>
          </p:nvPr>
        </p:nvSpPr>
        <p:spPr/>
        <p:txBody>
          <a:bodyPr/>
          <a:lstStyle/>
          <a:p>
            <a:fld id="{C6EFEFC8-4F23-451C-ACC3-BB2028C86F10}" type="slidenum">
              <a:rPr lang="en-CA" smtClean="0"/>
              <a:t>1</a:t>
            </a:fld>
            <a:endParaRPr lang="en-CA"/>
          </a:p>
        </p:txBody>
      </p:sp>
    </p:spTree>
    <p:extLst>
      <p:ext uri="{BB962C8B-B14F-4D97-AF65-F5344CB8AC3E}">
        <p14:creationId xmlns:p14="http://schemas.microsoft.com/office/powerpoint/2010/main" val="211942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2410" y="410369"/>
            <a:ext cx="10515600" cy="454156"/>
          </a:xfrm>
        </p:spPr>
        <p:txBody>
          <a:bodyPr>
            <a:normAutofit fontScale="90000"/>
          </a:bodyPr>
          <a:lstStyle/>
          <a:p>
            <a:r>
              <a:rPr lang="en-US" sz="2800" b="1" dirty="0" smtClean="0">
                <a:solidFill>
                  <a:schemeClr val="accent5">
                    <a:lumMod val="75000"/>
                  </a:schemeClr>
                </a:solidFill>
                <a:latin typeface="+mn-lt"/>
              </a:rPr>
              <a:t/>
            </a:r>
            <a:br>
              <a:rPr lang="en-US" sz="2800" b="1" dirty="0" smtClean="0">
                <a:solidFill>
                  <a:schemeClr val="accent5">
                    <a:lumMod val="75000"/>
                  </a:schemeClr>
                </a:solidFill>
                <a:latin typeface="+mn-lt"/>
              </a:rPr>
            </a:br>
            <a:r>
              <a:rPr lang="en-US" sz="2800" b="1" dirty="0" smtClean="0">
                <a:solidFill>
                  <a:schemeClr val="accent5">
                    <a:lumMod val="75000"/>
                  </a:schemeClr>
                </a:solidFill>
                <a:latin typeface="+mn-lt"/>
              </a:rPr>
              <a:t>Conduct </a:t>
            </a:r>
            <a:r>
              <a:rPr lang="en-US" sz="2800" b="1" dirty="0">
                <a:solidFill>
                  <a:schemeClr val="accent5">
                    <a:lumMod val="75000"/>
                  </a:schemeClr>
                </a:solidFill>
                <a:latin typeface="+mn-lt"/>
              </a:rPr>
              <a:t>Supplier Selection</a:t>
            </a:r>
            <a:r>
              <a:rPr lang="en-US" dirty="0">
                <a:solidFill>
                  <a:schemeClr val="accent5">
                    <a:lumMod val="75000"/>
                  </a:schemeClr>
                </a:solidFill>
              </a:rPr>
              <a:t/>
            </a:r>
            <a:br>
              <a:rPr lang="en-US" dirty="0">
                <a:solidFill>
                  <a:schemeClr val="accent5">
                    <a:lumMod val="75000"/>
                  </a:schemeClr>
                </a:solidFill>
              </a:rPr>
            </a:br>
            <a:endParaRPr lang="en-CA" dirty="0"/>
          </a:p>
        </p:txBody>
      </p:sp>
      <p:sp>
        <p:nvSpPr>
          <p:cNvPr id="3" name="Content Placeholder 2"/>
          <p:cNvSpPr>
            <a:spLocks noGrp="1"/>
          </p:cNvSpPr>
          <p:nvPr>
            <p:ph idx="1"/>
          </p:nvPr>
        </p:nvSpPr>
        <p:spPr>
          <a:xfrm>
            <a:off x="755072" y="739833"/>
            <a:ext cx="10515600" cy="5981642"/>
          </a:xfrm>
        </p:spPr>
        <p:txBody>
          <a:bodyPr/>
          <a:lstStyle/>
          <a:p>
            <a:pPr>
              <a:spcAft>
                <a:spcPts val="1200"/>
              </a:spcAft>
            </a:pPr>
            <a:r>
              <a:rPr lang="en-US" sz="1600" dirty="0" smtClean="0">
                <a:solidFill>
                  <a:schemeClr val="accent5">
                    <a:lumMod val="50000"/>
                  </a:schemeClr>
                </a:solidFill>
              </a:rPr>
              <a:t>Weighted-point evaluation system </a:t>
            </a:r>
          </a:p>
          <a:p>
            <a:pPr lvl="1">
              <a:spcBef>
                <a:spcPts val="0"/>
              </a:spcBef>
              <a:spcAft>
                <a:spcPts val="1200"/>
              </a:spcAft>
            </a:pPr>
            <a:r>
              <a:rPr lang="en-US" sz="1600" dirty="0" smtClean="0"/>
              <a:t>Assign weights to performance dimensions.	</a:t>
            </a:r>
          </a:p>
          <a:p>
            <a:pPr lvl="1">
              <a:spcBef>
                <a:spcPts val="0"/>
              </a:spcBef>
              <a:spcAft>
                <a:spcPts val="1200"/>
              </a:spcAft>
              <a:buFont typeface="Wingdings" pitchFamily="-72" charset="2"/>
              <a:buChar char="§"/>
            </a:pPr>
            <a:r>
              <a:rPr lang="en-US" sz="1600" dirty="0" smtClean="0"/>
              <a:t>Rate the performance of each supplier with regard to each dimension.</a:t>
            </a:r>
          </a:p>
          <a:p>
            <a:pPr lvl="1">
              <a:spcBef>
                <a:spcPts val="0"/>
              </a:spcBef>
              <a:spcAft>
                <a:spcPts val="1200"/>
              </a:spcAft>
              <a:buFont typeface="Wingdings" pitchFamily="-72" charset="2"/>
              <a:buChar char="§"/>
            </a:pPr>
            <a:r>
              <a:rPr lang="en-US" sz="1600" dirty="0" smtClean="0"/>
              <a:t>Calculate the total score.</a:t>
            </a:r>
          </a:p>
          <a:p>
            <a:pPr marL="457200" lvl="1" indent="0">
              <a:spcBef>
                <a:spcPts val="0"/>
              </a:spcBef>
              <a:spcAft>
                <a:spcPts val="1200"/>
              </a:spcAft>
              <a:buNone/>
            </a:pPr>
            <a:r>
              <a:rPr lang="en-US" sz="1600" dirty="0" smtClean="0"/>
              <a:t>Electra Company is looking to award a new contract for 500,000 integrated circuit boards. The table below summarizes the expected performance of three possible suppliers with regard to price, quality, and delivery.  </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10</a:t>
            </a:fld>
            <a:endParaRPr lang="en-CA"/>
          </a:p>
        </p:txBody>
      </p:sp>
      <p:pic>
        <p:nvPicPr>
          <p:cNvPr id="5" name="Picture 4"/>
          <p:cNvPicPr>
            <a:picLocks noChangeAspect="1"/>
          </p:cNvPicPr>
          <p:nvPr/>
        </p:nvPicPr>
        <p:blipFill>
          <a:blip r:embed="rId2"/>
          <a:stretch>
            <a:fillRect/>
          </a:stretch>
        </p:blipFill>
        <p:spPr>
          <a:xfrm>
            <a:off x="1007224" y="2726974"/>
            <a:ext cx="8327968" cy="1612271"/>
          </a:xfrm>
          <a:prstGeom prst="rect">
            <a:avLst/>
          </a:prstGeom>
        </p:spPr>
      </p:pic>
      <p:sp>
        <p:nvSpPr>
          <p:cNvPr id="6" name="Rectangle 5"/>
          <p:cNvSpPr/>
          <p:nvPr/>
        </p:nvSpPr>
        <p:spPr>
          <a:xfrm>
            <a:off x="932410" y="4419745"/>
            <a:ext cx="1769715" cy="369332"/>
          </a:xfrm>
          <a:prstGeom prst="rect">
            <a:avLst/>
          </a:prstGeom>
        </p:spPr>
        <p:txBody>
          <a:bodyPr wrap="none">
            <a:spAutoFit/>
          </a:bodyPr>
          <a:lstStyle/>
          <a:p>
            <a:r>
              <a:rPr lang="en-US" b="1" dirty="0"/>
              <a:t> </a:t>
            </a:r>
            <a:r>
              <a:rPr lang="en-US" b="1" u="sng" dirty="0"/>
              <a:t>Criteria Weights</a:t>
            </a:r>
            <a:endParaRPr lang="en-CA" dirty="0"/>
          </a:p>
        </p:txBody>
      </p:sp>
      <p:sp>
        <p:nvSpPr>
          <p:cNvPr id="7" name="Rectangle 6"/>
          <p:cNvSpPr/>
          <p:nvPr/>
        </p:nvSpPr>
        <p:spPr>
          <a:xfrm>
            <a:off x="1007224" y="4789077"/>
            <a:ext cx="1531851" cy="1692771"/>
          </a:xfrm>
          <a:prstGeom prst="rect">
            <a:avLst/>
          </a:prstGeom>
        </p:spPr>
        <p:txBody>
          <a:bodyPr wrap="square">
            <a:spAutoFit/>
          </a:bodyPr>
          <a:lstStyle/>
          <a:p>
            <a:pPr>
              <a:defRPr/>
            </a:pPr>
            <a:r>
              <a:rPr lang="en-US" b="1" dirty="0"/>
              <a:t> </a:t>
            </a:r>
            <a:r>
              <a:rPr lang="en-US" sz="1200" b="1" dirty="0" err="1"/>
              <a:t>W</a:t>
            </a:r>
            <a:r>
              <a:rPr lang="en-US" sz="1200" b="1" baseline="-25000" dirty="0" err="1"/>
              <a:t>Price</a:t>
            </a:r>
            <a:r>
              <a:rPr lang="en-US" sz="1200" b="1" baseline="-25000" dirty="0"/>
              <a:t>         </a:t>
            </a:r>
            <a:r>
              <a:rPr lang="en-US" sz="1200" b="1" dirty="0"/>
              <a:t>= 0.3</a:t>
            </a:r>
            <a:endParaRPr lang="en-US" sz="1200" b="1" baseline="-25000" dirty="0"/>
          </a:p>
          <a:p>
            <a:pPr>
              <a:defRPr/>
            </a:pPr>
            <a:r>
              <a:rPr lang="en-US" sz="1200" b="1" dirty="0"/>
              <a:t>        </a:t>
            </a:r>
          </a:p>
          <a:p>
            <a:pPr>
              <a:defRPr/>
            </a:pPr>
            <a:r>
              <a:rPr lang="en-US" sz="1200" b="1" dirty="0"/>
              <a:t> </a:t>
            </a:r>
            <a:r>
              <a:rPr lang="en-US" sz="1200" b="1" dirty="0" err="1"/>
              <a:t>W</a:t>
            </a:r>
            <a:r>
              <a:rPr lang="en-US" sz="1200" b="1" baseline="-25000" dirty="0" err="1"/>
              <a:t>Quality</a:t>
            </a:r>
            <a:r>
              <a:rPr lang="en-US" sz="1200" b="1" baseline="-25000" dirty="0"/>
              <a:t>    </a:t>
            </a:r>
            <a:r>
              <a:rPr lang="en-US" sz="1200" b="1" dirty="0"/>
              <a:t> = 0.4</a:t>
            </a:r>
          </a:p>
          <a:p>
            <a:pPr>
              <a:defRPr/>
            </a:pPr>
            <a:r>
              <a:rPr lang="en-US" sz="1200" b="1" dirty="0"/>
              <a:t>      </a:t>
            </a:r>
          </a:p>
          <a:p>
            <a:pPr>
              <a:defRPr/>
            </a:pPr>
            <a:r>
              <a:rPr lang="en-US" sz="1200" b="1" dirty="0"/>
              <a:t> </a:t>
            </a:r>
            <a:r>
              <a:rPr lang="en-US" sz="1200" b="1" dirty="0" err="1"/>
              <a:t>W</a:t>
            </a:r>
            <a:r>
              <a:rPr lang="en-US" sz="1200" b="1" baseline="-25000" dirty="0" err="1"/>
              <a:t>Delivery</a:t>
            </a:r>
            <a:r>
              <a:rPr lang="en-US" sz="1200" b="1" dirty="0"/>
              <a:t>  = 0.3</a:t>
            </a:r>
          </a:p>
          <a:p>
            <a:pPr>
              <a:spcAft>
                <a:spcPts val="1200"/>
              </a:spcAft>
              <a:defRPr/>
            </a:pPr>
            <a:r>
              <a:rPr lang="en-US" sz="1200" b="1" baseline="-25000" dirty="0"/>
              <a:t>____________________</a:t>
            </a:r>
          </a:p>
          <a:p>
            <a:pPr>
              <a:defRPr/>
            </a:pPr>
            <a:r>
              <a:rPr lang="en-US" sz="1200" b="1" dirty="0"/>
              <a:t>TOTAL      = 1.0</a:t>
            </a:r>
          </a:p>
          <a:p>
            <a:pPr>
              <a:defRPr/>
            </a:pPr>
            <a:r>
              <a:rPr lang="en-US" sz="1200" b="1" baseline="-25000" dirty="0"/>
              <a:t>     </a:t>
            </a:r>
          </a:p>
        </p:txBody>
      </p:sp>
      <p:sp>
        <p:nvSpPr>
          <p:cNvPr id="8" name="Rectangle 7"/>
          <p:cNvSpPr/>
          <p:nvPr/>
        </p:nvSpPr>
        <p:spPr>
          <a:xfrm>
            <a:off x="3690536" y="4419745"/>
            <a:ext cx="1735219" cy="369332"/>
          </a:xfrm>
          <a:prstGeom prst="rect">
            <a:avLst/>
          </a:prstGeom>
        </p:spPr>
        <p:txBody>
          <a:bodyPr wrap="none">
            <a:spAutoFit/>
          </a:bodyPr>
          <a:lstStyle/>
          <a:p>
            <a:r>
              <a:rPr lang="en-US" b="1" u="sng" dirty="0"/>
              <a:t> Scoring Scheme</a:t>
            </a:r>
            <a:endParaRPr lang="en-CA" dirty="0"/>
          </a:p>
        </p:txBody>
      </p:sp>
      <p:sp>
        <p:nvSpPr>
          <p:cNvPr id="9" name="Rectangle 8"/>
          <p:cNvSpPr/>
          <p:nvPr/>
        </p:nvSpPr>
        <p:spPr>
          <a:xfrm>
            <a:off x="3831620" y="4730400"/>
            <a:ext cx="6096000" cy="1384995"/>
          </a:xfrm>
          <a:prstGeom prst="rect">
            <a:avLst/>
          </a:prstGeom>
        </p:spPr>
        <p:txBody>
          <a:bodyPr>
            <a:spAutoFit/>
          </a:bodyPr>
          <a:lstStyle/>
          <a:p>
            <a:pPr>
              <a:spcBef>
                <a:spcPct val="50000"/>
              </a:spcBef>
              <a:defRPr/>
            </a:pPr>
            <a:r>
              <a:rPr lang="en-US" sz="1200" b="1" dirty="0"/>
              <a:t>5  =  excellent</a:t>
            </a:r>
          </a:p>
          <a:p>
            <a:pPr>
              <a:spcBef>
                <a:spcPct val="50000"/>
              </a:spcBef>
              <a:defRPr/>
            </a:pPr>
            <a:r>
              <a:rPr lang="en-US" sz="1200" b="1" dirty="0"/>
              <a:t>4  =  good</a:t>
            </a:r>
          </a:p>
          <a:p>
            <a:pPr>
              <a:spcBef>
                <a:spcPct val="50000"/>
              </a:spcBef>
              <a:defRPr/>
            </a:pPr>
            <a:r>
              <a:rPr lang="en-US" sz="1200" b="1" dirty="0"/>
              <a:t>3  =  average</a:t>
            </a:r>
          </a:p>
          <a:p>
            <a:pPr>
              <a:spcBef>
                <a:spcPct val="50000"/>
              </a:spcBef>
              <a:defRPr/>
            </a:pPr>
            <a:r>
              <a:rPr lang="en-US" sz="1200" b="1" dirty="0"/>
              <a:t>2  =  fair</a:t>
            </a:r>
          </a:p>
          <a:p>
            <a:pPr>
              <a:spcBef>
                <a:spcPct val="50000"/>
              </a:spcBef>
              <a:defRPr/>
            </a:pPr>
            <a:r>
              <a:rPr lang="en-US" sz="1200" b="1" dirty="0"/>
              <a:t>1  =  poor</a:t>
            </a:r>
          </a:p>
        </p:txBody>
      </p:sp>
    </p:spTree>
    <p:extLst>
      <p:ext uri="{BB962C8B-B14F-4D97-AF65-F5344CB8AC3E}">
        <p14:creationId xmlns:p14="http://schemas.microsoft.com/office/powerpoint/2010/main" val="2897244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0559"/>
            <a:ext cx="10515600" cy="516024"/>
          </a:xfrm>
        </p:spPr>
        <p:txBody>
          <a:bodyPr>
            <a:normAutofit fontScale="90000"/>
          </a:bodyPr>
          <a:lstStyle/>
          <a:p>
            <a:r>
              <a:rPr lang="en-US" sz="3200" b="1" dirty="0">
                <a:solidFill>
                  <a:schemeClr val="accent5">
                    <a:lumMod val="50000"/>
                  </a:schemeClr>
                </a:solidFill>
                <a:latin typeface="Calibri" panose="020F0502020204030204" pitchFamily="34" charset="0"/>
                <a:cs typeface="Calibri" panose="020F0502020204030204" pitchFamily="34" charset="0"/>
              </a:rPr>
              <a:t>Performance Values for Alternative Suppliers</a:t>
            </a:r>
            <a:endParaRPr lang="en-CA" sz="3200" b="1"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C6EFEFC8-4F23-451C-ACC3-BB2028C86F10}" type="slidenum">
              <a:rPr lang="en-CA" smtClean="0"/>
              <a:t>11</a:t>
            </a:fld>
            <a:endParaRPr lang="en-CA"/>
          </a:p>
        </p:txBody>
      </p:sp>
      <p:pic>
        <p:nvPicPr>
          <p:cNvPr id="5" name="Content Placeholder 4"/>
          <p:cNvPicPr>
            <a:picLocks noGrp="1" noChangeAspect="1"/>
          </p:cNvPicPr>
          <p:nvPr>
            <p:ph idx="1"/>
          </p:nvPr>
        </p:nvPicPr>
        <p:blipFill>
          <a:blip r:embed="rId2"/>
          <a:stretch>
            <a:fillRect/>
          </a:stretch>
        </p:blipFill>
        <p:spPr>
          <a:xfrm>
            <a:off x="703765" y="821445"/>
            <a:ext cx="6461263" cy="1772125"/>
          </a:xfrm>
          <a:prstGeom prst="rect">
            <a:avLst/>
          </a:prstGeom>
        </p:spPr>
      </p:pic>
      <p:sp>
        <p:nvSpPr>
          <p:cNvPr id="7" name="Rectangle 6"/>
          <p:cNvSpPr/>
          <p:nvPr/>
        </p:nvSpPr>
        <p:spPr>
          <a:xfrm>
            <a:off x="838200" y="2799974"/>
            <a:ext cx="6326828" cy="2192908"/>
          </a:xfrm>
          <a:prstGeom prst="rect">
            <a:avLst/>
          </a:prstGeom>
        </p:spPr>
        <p:txBody>
          <a:bodyPr wrap="square">
            <a:spAutoFit/>
          </a:bodyPr>
          <a:lstStyle/>
          <a:p>
            <a:pPr algn="ctr">
              <a:spcBef>
                <a:spcPct val="50000"/>
              </a:spcBef>
              <a:spcAft>
                <a:spcPct val="25000"/>
              </a:spcAft>
              <a:defRPr/>
            </a:pPr>
            <a:r>
              <a:rPr lang="en-US" sz="1400" b="1" dirty="0"/>
              <a:t>Score</a:t>
            </a:r>
            <a:r>
              <a:rPr lang="en-US" sz="1400" dirty="0"/>
              <a:t> </a:t>
            </a:r>
            <a:r>
              <a:rPr lang="en-US" sz="1400" b="1" baseline="-25000" dirty="0"/>
              <a:t>Aardvark</a:t>
            </a:r>
            <a:r>
              <a:rPr lang="en-US" sz="1400" dirty="0"/>
              <a:t> </a:t>
            </a:r>
            <a:r>
              <a:rPr lang="en-US" sz="1400" b="1" dirty="0"/>
              <a:t>= (4 x 0.3) + (3 x 0.4) + (4 x 0.3) = 3.6</a:t>
            </a:r>
          </a:p>
          <a:p>
            <a:pPr algn="ctr">
              <a:spcBef>
                <a:spcPct val="50000"/>
              </a:spcBef>
              <a:spcAft>
                <a:spcPct val="25000"/>
              </a:spcAft>
              <a:defRPr/>
            </a:pPr>
            <a:r>
              <a:rPr lang="en-US" sz="1400" b="1" dirty="0"/>
              <a:t>Score</a:t>
            </a:r>
            <a:r>
              <a:rPr lang="en-US" sz="1400" dirty="0"/>
              <a:t> </a:t>
            </a:r>
            <a:r>
              <a:rPr lang="en-US" sz="1400" b="1" baseline="-25000" dirty="0"/>
              <a:t>Beverly</a:t>
            </a:r>
            <a:r>
              <a:rPr lang="en-US" sz="1400" dirty="0"/>
              <a:t>   </a:t>
            </a:r>
            <a:r>
              <a:rPr lang="en-US" sz="1400" b="1" dirty="0"/>
              <a:t>= (3 x 0.3) + (5 x 0.4) + (2 x 0.3) = 3.5</a:t>
            </a:r>
          </a:p>
          <a:p>
            <a:pPr algn="ctr">
              <a:spcBef>
                <a:spcPct val="50000"/>
              </a:spcBef>
              <a:spcAft>
                <a:spcPct val="25000"/>
              </a:spcAft>
              <a:defRPr/>
            </a:pPr>
            <a:r>
              <a:rPr lang="en-US" sz="1400" b="1" dirty="0"/>
              <a:t>Score </a:t>
            </a:r>
            <a:r>
              <a:rPr lang="en-US" sz="1400" b="1" baseline="-25000" dirty="0"/>
              <a:t>Conan    </a:t>
            </a:r>
            <a:r>
              <a:rPr lang="en-US" sz="1400" dirty="0"/>
              <a:t> </a:t>
            </a:r>
            <a:r>
              <a:rPr lang="en-US" sz="1400" b="1" dirty="0"/>
              <a:t>= (5 x 0.3) + (1 x 0.4) + (1 x 0.3) = 2.2</a:t>
            </a:r>
          </a:p>
          <a:p>
            <a:pPr algn="ctr">
              <a:spcBef>
                <a:spcPct val="50000"/>
              </a:spcBef>
              <a:defRPr/>
            </a:pPr>
            <a:r>
              <a:rPr lang="en-US" sz="1400" b="1" dirty="0"/>
              <a:t>     </a:t>
            </a:r>
          </a:p>
          <a:p>
            <a:pPr algn="ctr">
              <a:spcBef>
                <a:spcPct val="50000"/>
              </a:spcBef>
              <a:defRPr/>
            </a:pPr>
            <a:r>
              <a:rPr lang="en-US" sz="1400" b="1" dirty="0"/>
              <a:t>Aardvark should improve their quality.</a:t>
            </a:r>
            <a:br>
              <a:rPr lang="en-US" sz="1400" b="1" dirty="0"/>
            </a:br>
            <a:r>
              <a:rPr lang="en-US" sz="1400" b="1" dirty="0"/>
              <a:t>Beverly Hills should improve their delivery and price.</a:t>
            </a:r>
            <a:br>
              <a:rPr lang="en-US" sz="1400" b="1" dirty="0"/>
            </a:br>
            <a:r>
              <a:rPr lang="en-US" sz="1400" b="1" dirty="0"/>
              <a:t>Conan is out of the running as a potential supplier.</a:t>
            </a:r>
          </a:p>
        </p:txBody>
      </p:sp>
    </p:spTree>
    <p:extLst>
      <p:ext uri="{BB962C8B-B14F-4D97-AF65-F5344CB8AC3E}">
        <p14:creationId xmlns:p14="http://schemas.microsoft.com/office/powerpoint/2010/main" val="2198837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2526"/>
          </a:xfrm>
        </p:spPr>
        <p:txBody>
          <a:bodyPr>
            <a:normAutofit/>
          </a:bodyPr>
          <a:lstStyle/>
          <a:p>
            <a:r>
              <a:rPr lang="en-CA" sz="3200" b="1" dirty="0" smtClean="0">
                <a:latin typeface="Calibri" panose="020F0502020204030204" pitchFamily="34" charset="0"/>
                <a:cs typeface="Calibri" panose="020F0502020204030204" pitchFamily="34" charset="0"/>
              </a:rPr>
              <a:t>Sustainability </a:t>
            </a:r>
            <a:endParaRPr lang="en-CA" sz="32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060854"/>
            <a:ext cx="10515600" cy="4351338"/>
          </a:xfrm>
        </p:spPr>
        <p:txBody>
          <a:bodyPr>
            <a:normAutofit/>
          </a:bodyPr>
          <a:lstStyle/>
          <a:p>
            <a:pPr>
              <a:spcAft>
                <a:spcPts val="1200"/>
              </a:spcAft>
              <a:buFont typeface="Wingdings" pitchFamily="-72" charset="2"/>
              <a:buChar char="§"/>
            </a:pPr>
            <a:r>
              <a:rPr lang="en-US" sz="2400" dirty="0" smtClean="0"/>
              <a:t>Sustainability is “activities that provide present benefit without compromising the needs of future generations” APICS Dictionary</a:t>
            </a:r>
            <a:endParaRPr lang="en-US" sz="2400" dirty="0" smtClean="0">
              <a:solidFill>
                <a:schemeClr val="accent5">
                  <a:lumMod val="50000"/>
                </a:schemeClr>
              </a:solidFill>
            </a:endParaRPr>
          </a:p>
          <a:p>
            <a:pPr lvl="1">
              <a:spcAft>
                <a:spcPts val="600"/>
              </a:spcAft>
              <a:buFont typeface="Wingdings" pitchFamily="-72" charset="2"/>
              <a:buChar char="§"/>
            </a:pPr>
            <a:r>
              <a:rPr lang="en-US" dirty="0" smtClean="0"/>
              <a:t>Becoming more conscious of the importance of being environmentally friendly and using environmental performance in selecting suppliers.</a:t>
            </a:r>
          </a:p>
          <a:p>
            <a:pPr lvl="1">
              <a:spcAft>
                <a:spcPts val="600"/>
              </a:spcAft>
              <a:buFont typeface="Wingdings" pitchFamily="-72" charset="2"/>
              <a:buChar char="§"/>
            </a:pPr>
            <a:r>
              <a:rPr lang="en-US" dirty="0" smtClean="0"/>
              <a:t>Ensuring compliance with regulations.</a:t>
            </a:r>
          </a:p>
          <a:p>
            <a:pPr lvl="1">
              <a:spcAft>
                <a:spcPts val="600"/>
              </a:spcAft>
              <a:buFont typeface="Wingdings" pitchFamily="-72" charset="2"/>
              <a:buChar char="§"/>
            </a:pPr>
            <a:r>
              <a:rPr lang="en-US" dirty="0" smtClean="0"/>
              <a:t>Reducing packaging, promoting recycling, and reducing costs while being good for the environment.</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12</a:t>
            </a:fld>
            <a:endParaRPr lang="en-CA"/>
          </a:p>
        </p:txBody>
      </p:sp>
    </p:spTree>
    <p:extLst>
      <p:ext uri="{BB962C8B-B14F-4D97-AF65-F5344CB8AC3E}">
        <p14:creationId xmlns:p14="http://schemas.microsoft.com/office/powerpoint/2010/main" val="3099234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82526"/>
          </a:xfrm>
        </p:spPr>
        <p:txBody>
          <a:bodyPr>
            <a:normAutofit/>
          </a:bodyPr>
          <a:lstStyle/>
          <a:p>
            <a:r>
              <a:rPr lang="en-CA" sz="3200" b="1" dirty="0" smtClean="0">
                <a:latin typeface="Calibri" panose="020F0502020204030204" pitchFamily="34" charset="0"/>
                <a:cs typeface="Calibri" panose="020F0502020204030204" pitchFamily="34" charset="0"/>
              </a:rPr>
              <a:t>Sustainability </a:t>
            </a:r>
            <a:endParaRPr lang="en-CA" sz="32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060854"/>
            <a:ext cx="10515600" cy="4351338"/>
          </a:xfrm>
        </p:spPr>
        <p:txBody>
          <a:bodyPr>
            <a:normAutofit/>
          </a:bodyPr>
          <a:lstStyle/>
          <a:p>
            <a:pPr>
              <a:spcAft>
                <a:spcPts val="1200"/>
              </a:spcAft>
              <a:buFont typeface="Wingdings" pitchFamily="-72" charset="2"/>
              <a:buChar char="§"/>
            </a:pPr>
            <a:r>
              <a:rPr lang="en-US" sz="2400" dirty="0" smtClean="0"/>
              <a:t>Sustainability is “activities that provide present benefit without compromising the needs of future generations” APICS Dictionary</a:t>
            </a:r>
            <a:endParaRPr lang="en-US" sz="2400" dirty="0" smtClean="0">
              <a:solidFill>
                <a:schemeClr val="accent5">
                  <a:lumMod val="50000"/>
                </a:schemeClr>
              </a:solidFill>
            </a:endParaRPr>
          </a:p>
          <a:p>
            <a:pPr lvl="1">
              <a:spcAft>
                <a:spcPts val="600"/>
              </a:spcAft>
              <a:buFont typeface="Wingdings" pitchFamily="-72" charset="2"/>
              <a:buChar char="§"/>
            </a:pPr>
            <a:r>
              <a:rPr lang="en-US" dirty="0" smtClean="0"/>
              <a:t>Becoming more conscious of the importance of being environmentally friendly and using environmental performance in selecting suppliers.</a:t>
            </a:r>
          </a:p>
          <a:p>
            <a:pPr lvl="1">
              <a:spcAft>
                <a:spcPts val="600"/>
              </a:spcAft>
              <a:buFont typeface="Wingdings" pitchFamily="-72" charset="2"/>
              <a:buChar char="§"/>
            </a:pPr>
            <a:r>
              <a:rPr lang="en-US" dirty="0" smtClean="0"/>
              <a:t>Ensuring compliance with regulations.</a:t>
            </a:r>
          </a:p>
          <a:p>
            <a:pPr lvl="1">
              <a:spcAft>
                <a:spcPts val="600"/>
              </a:spcAft>
              <a:buFont typeface="Wingdings" pitchFamily="-72" charset="2"/>
              <a:buChar char="§"/>
            </a:pPr>
            <a:r>
              <a:rPr lang="en-US" dirty="0" smtClean="0"/>
              <a:t>Reducing packaging, promoting recycling, and reducing costs while being good for the environment.</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13</a:t>
            </a:fld>
            <a:endParaRPr lang="en-CA"/>
          </a:p>
        </p:txBody>
      </p:sp>
    </p:spTree>
    <p:extLst>
      <p:ext uri="{BB962C8B-B14F-4D97-AF65-F5344CB8AC3E}">
        <p14:creationId xmlns:p14="http://schemas.microsoft.com/office/powerpoint/2010/main" val="3972069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7464"/>
          </a:xfrm>
        </p:spPr>
        <p:txBody>
          <a:bodyPr>
            <a:normAutofit/>
          </a:bodyPr>
          <a:lstStyle/>
          <a:p>
            <a:r>
              <a:rPr lang="en-CA" sz="3200" b="1" dirty="0" smtClean="0">
                <a:latin typeface="+mn-lt"/>
              </a:rPr>
              <a:t>Logistics Management</a:t>
            </a:r>
            <a:endParaRPr lang="en-CA" sz="3200" b="1" dirty="0">
              <a:latin typeface="+mn-lt"/>
            </a:endParaRPr>
          </a:p>
        </p:txBody>
      </p:sp>
      <p:sp>
        <p:nvSpPr>
          <p:cNvPr id="3" name="Content Placeholder 2"/>
          <p:cNvSpPr>
            <a:spLocks noGrp="1"/>
          </p:cNvSpPr>
          <p:nvPr>
            <p:ph idx="1"/>
          </p:nvPr>
        </p:nvSpPr>
        <p:spPr>
          <a:xfrm>
            <a:off x="838200" y="1035916"/>
            <a:ext cx="10515600" cy="4234353"/>
          </a:xfrm>
        </p:spPr>
        <p:txBody>
          <a:bodyPr>
            <a:normAutofit lnSpcReduction="10000"/>
          </a:bodyPr>
          <a:lstStyle/>
          <a:p>
            <a:r>
              <a:rPr lang="en-US" sz="2000" dirty="0" smtClean="0"/>
              <a:t>That part of supply chain management that plans, implements, and controls the efficient, effective forward and reverse flow and storage of goods, services, and related information between the point of origin and the point of consumption in order to meet customers’ requirements.</a:t>
            </a:r>
          </a:p>
          <a:p>
            <a:pPr marL="360000" lvl="1">
              <a:lnSpc>
                <a:spcPct val="100000"/>
              </a:lnSpc>
              <a:spcBef>
                <a:spcPts val="0"/>
              </a:spcBef>
              <a:buFont typeface="Wingdings" pitchFamily="-72" charset="2"/>
              <a:buChar char="§"/>
            </a:pPr>
            <a:r>
              <a:rPr lang="en-US" sz="1700" dirty="0" smtClean="0"/>
              <a:t>Transportation</a:t>
            </a:r>
          </a:p>
          <a:p>
            <a:pPr marL="360000" lvl="1">
              <a:lnSpc>
                <a:spcPct val="100000"/>
              </a:lnSpc>
              <a:spcBef>
                <a:spcPts val="0"/>
              </a:spcBef>
              <a:buFont typeface="Wingdings" pitchFamily="-72" charset="2"/>
              <a:buChar char="§"/>
            </a:pPr>
            <a:r>
              <a:rPr lang="en-US" sz="1700" dirty="0" smtClean="0"/>
              <a:t>Warehousing</a:t>
            </a:r>
          </a:p>
          <a:p>
            <a:pPr marL="360000" lvl="1">
              <a:lnSpc>
                <a:spcPct val="100000"/>
              </a:lnSpc>
              <a:spcBef>
                <a:spcPts val="0"/>
              </a:spcBef>
              <a:buFont typeface="Wingdings" pitchFamily="-72" charset="2"/>
              <a:buChar char="§"/>
            </a:pPr>
            <a:r>
              <a:rPr lang="en-US" sz="1700" dirty="0" smtClean="0"/>
              <a:t>Material handling</a:t>
            </a:r>
          </a:p>
          <a:p>
            <a:pPr marL="360000" lvl="1">
              <a:lnSpc>
                <a:spcPct val="100000"/>
              </a:lnSpc>
              <a:spcBef>
                <a:spcPts val="0"/>
              </a:spcBef>
              <a:buFont typeface="Wingdings" pitchFamily="-72" charset="2"/>
              <a:buChar char="§"/>
            </a:pPr>
            <a:r>
              <a:rPr lang="en-US" sz="1700" dirty="0" smtClean="0"/>
              <a:t>Packaging</a:t>
            </a:r>
          </a:p>
          <a:p>
            <a:pPr marL="360000" lvl="1">
              <a:lnSpc>
                <a:spcPct val="100000"/>
              </a:lnSpc>
              <a:spcBef>
                <a:spcPts val="0"/>
              </a:spcBef>
              <a:buFont typeface="Wingdings" pitchFamily="-72" charset="2"/>
              <a:buChar char="§"/>
            </a:pPr>
            <a:r>
              <a:rPr lang="en-US" sz="1700" dirty="0" smtClean="0"/>
              <a:t>Inventory management</a:t>
            </a:r>
          </a:p>
          <a:p>
            <a:pPr marL="360000" lvl="1">
              <a:lnSpc>
                <a:spcPct val="100000"/>
              </a:lnSpc>
              <a:spcBef>
                <a:spcPts val="0"/>
              </a:spcBef>
              <a:buFont typeface="Wingdings" pitchFamily="-72" charset="2"/>
              <a:buChar char="§"/>
            </a:pPr>
            <a:r>
              <a:rPr lang="en-US" sz="1700" dirty="0" smtClean="0"/>
              <a:t>Logistics information systems</a:t>
            </a:r>
          </a:p>
          <a:p>
            <a:pPr>
              <a:buFont typeface="Wingdings" pitchFamily="-72" charset="2"/>
              <a:buChar char="§"/>
            </a:pPr>
            <a:r>
              <a:rPr lang="en-US" sz="1700" dirty="0" smtClean="0">
                <a:solidFill>
                  <a:schemeClr val="accent5">
                    <a:lumMod val="50000"/>
                  </a:schemeClr>
                </a:solidFill>
              </a:rPr>
              <a:t>Five Transportation Modes</a:t>
            </a:r>
          </a:p>
          <a:p>
            <a:pPr lvl="1">
              <a:buFont typeface="Wingdings" pitchFamily="-72" charset="2"/>
              <a:buChar char="§"/>
            </a:pPr>
            <a:r>
              <a:rPr lang="en-US" sz="1700" dirty="0" smtClean="0"/>
              <a:t>Highway</a:t>
            </a:r>
          </a:p>
          <a:p>
            <a:pPr lvl="1">
              <a:buFont typeface="Wingdings" pitchFamily="-72" charset="2"/>
              <a:buChar char="§"/>
            </a:pPr>
            <a:r>
              <a:rPr lang="en-US" sz="1700" dirty="0" smtClean="0"/>
              <a:t>Water</a:t>
            </a:r>
          </a:p>
          <a:p>
            <a:pPr lvl="1">
              <a:buFont typeface="Wingdings" pitchFamily="-72" charset="2"/>
              <a:buChar char="§"/>
            </a:pPr>
            <a:r>
              <a:rPr lang="en-US" sz="1700" dirty="0" smtClean="0"/>
              <a:t>Air</a:t>
            </a:r>
          </a:p>
          <a:p>
            <a:pPr lvl="1">
              <a:buFont typeface="Wingdings" pitchFamily="-72" charset="2"/>
              <a:buChar char="§"/>
            </a:pPr>
            <a:r>
              <a:rPr lang="en-US" sz="1700" dirty="0" smtClean="0"/>
              <a:t>Rail</a:t>
            </a:r>
          </a:p>
          <a:p>
            <a:pPr lvl="1">
              <a:buFont typeface="Wingdings" pitchFamily="-72" charset="2"/>
              <a:buChar char="§"/>
            </a:pPr>
            <a:r>
              <a:rPr lang="en-US" sz="1700" dirty="0" smtClean="0"/>
              <a:t>Pipeline</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14</a:t>
            </a:fld>
            <a:endParaRPr lang="en-CA"/>
          </a:p>
        </p:txBody>
      </p:sp>
    </p:spTree>
    <p:extLst>
      <p:ext uri="{BB962C8B-B14F-4D97-AF65-F5344CB8AC3E}">
        <p14:creationId xmlns:p14="http://schemas.microsoft.com/office/powerpoint/2010/main" val="1720475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r>
              <a:rPr lang="en-CA" sz="3200" b="1" dirty="0" smtClean="0">
                <a:latin typeface="+mn-lt"/>
              </a:rPr>
              <a:t>Modes Comparison</a:t>
            </a:r>
            <a:endParaRPr lang="en-CA" sz="3200" b="1" dirty="0">
              <a:latin typeface="+mn-lt"/>
            </a:endParaRPr>
          </a:p>
        </p:txBody>
      </p:sp>
      <p:sp>
        <p:nvSpPr>
          <p:cNvPr id="4" name="Slide Number Placeholder 3"/>
          <p:cNvSpPr>
            <a:spLocks noGrp="1"/>
          </p:cNvSpPr>
          <p:nvPr>
            <p:ph type="sldNum" sz="quarter" idx="12"/>
          </p:nvPr>
        </p:nvSpPr>
        <p:spPr/>
        <p:txBody>
          <a:bodyPr/>
          <a:lstStyle/>
          <a:p>
            <a:fld id="{C6EFEFC8-4F23-451C-ACC3-BB2028C86F10}" type="slidenum">
              <a:rPr lang="en-CA" smtClean="0"/>
              <a:t>15</a:t>
            </a:fld>
            <a:endParaRPr lang="en-CA"/>
          </a:p>
        </p:txBody>
      </p:sp>
      <p:pic>
        <p:nvPicPr>
          <p:cNvPr id="5" name="Content Placeholder 4"/>
          <p:cNvPicPr>
            <a:picLocks noGrp="1" noChangeAspect="1"/>
          </p:cNvPicPr>
          <p:nvPr>
            <p:ph idx="1"/>
          </p:nvPr>
        </p:nvPicPr>
        <p:blipFill>
          <a:blip r:embed="rId2"/>
          <a:stretch>
            <a:fillRect/>
          </a:stretch>
        </p:blipFill>
        <p:spPr>
          <a:xfrm>
            <a:off x="716549" y="1056934"/>
            <a:ext cx="7588939" cy="4130207"/>
          </a:xfrm>
          <a:prstGeom prst="rect">
            <a:avLst/>
          </a:prstGeom>
        </p:spPr>
      </p:pic>
    </p:spTree>
    <p:extLst>
      <p:ext uri="{BB962C8B-B14F-4D97-AF65-F5344CB8AC3E}">
        <p14:creationId xmlns:p14="http://schemas.microsoft.com/office/powerpoint/2010/main" val="1215378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953" y="107432"/>
            <a:ext cx="10515600" cy="748780"/>
          </a:xfrm>
        </p:spPr>
        <p:txBody>
          <a:bodyPr>
            <a:normAutofit/>
          </a:bodyPr>
          <a:lstStyle/>
          <a:p>
            <a:r>
              <a:rPr lang="en-CA" sz="3200" b="1" dirty="0" smtClean="0">
                <a:latin typeface="+mn-lt"/>
              </a:rPr>
              <a:t>Warehousing </a:t>
            </a: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16</a:t>
            </a:fld>
            <a:endParaRPr lang="en-CA"/>
          </a:p>
        </p:txBody>
      </p:sp>
      <p:sp>
        <p:nvSpPr>
          <p:cNvPr id="4" name="Rectangle 3"/>
          <p:cNvSpPr/>
          <p:nvPr/>
        </p:nvSpPr>
        <p:spPr>
          <a:xfrm>
            <a:off x="745374" y="695214"/>
            <a:ext cx="8697883" cy="5416868"/>
          </a:xfrm>
          <a:prstGeom prst="rect">
            <a:avLst/>
          </a:prstGeom>
        </p:spPr>
        <p:txBody>
          <a:bodyPr wrap="square">
            <a:spAutoFit/>
          </a:bodyPr>
          <a:lstStyle/>
          <a:p>
            <a:pPr>
              <a:buFont typeface="Wingdings" pitchFamily="-72" charset="2"/>
              <a:buChar char="§"/>
            </a:pPr>
            <a:r>
              <a:rPr lang="en-US" sz="2000" dirty="0" smtClean="0">
                <a:solidFill>
                  <a:schemeClr val="accent5">
                    <a:lumMod val="50000"/>
                  </a:schemeClr>
                </a:solidFill>
              </a:rPr>
              <a:t>Warehousing</a:t>
            </a:r>
            <a:r>
              <a:rPr lang="en-US" sz="3600" dirty="0" smtClean="0">
                <a:solidFill>
                  <a:schemeClr val="accent5">
                    <a:lumMod val="50000"/>
                  </a:schemeClr>
                </a:solidFill>
              </a:rPr>
              <a:t> </a:t>
            </a:r>
            <a:r>
              <a:rPr lang="en-US" dirty="0" smtClean="0"/>
              <a:t>– </a:t>
            </a:r>
            <a:r>
              <a:rPr lang="en-US" sz="1400" dirty="0" smtClean="0"/>
              <a:t>Any operation that stores, repackages, stages, sorts, or centralizes goods or materials.</a:t>
            </a:r>
          </a:p>
          <a:p>
            <a:pPr>
              <a:buFont typeface="Wingdings" pitchFamily="-72" charset="2"/>
              <a:buChar char="§"/>
            </a:pPr>
            <a:r>
              <a:rPr lang="en-US" sz="1400" dirty="0" smtClean="0"/>
              <a:t>Warehousing can be used to:</a:t>
            </a:r>
          </a:p>
          <a:p>
            <a:pPr lvl="1">
              <a:buFont typeface="Wingdings" pitchFamily="-72" charset="2"/>
              <a:buChar char="§"/>
            </a:pPr>
            <a:r>
              <a:rPr lang="en-US" sz="1400" dirty="0" smtClean="0"/>
              <a:t>Reduce transportation costs</a:t>
            </a:r>
          </a:p>
          <a:p>
            <a:pPr lvl="1">
              <a:buFont typeface="Wingdings" pitchFamily="-72" charset="2"/>
              <a:buChar char="§"/>
            </a:pPr>
            <a:r>
              <a:rPr lang="en-US" sz="1400" dirty="0" smtClean="0"/>
              <a:t>Improve operational flexibility</a:t>
            </a:r>
          </a:p>
          <a:p>
            <a:pPr lvl="1">
              <a:buFont typeface="Wingdings" pitchFamily="-72" charset="2"/>
              <a:buChar char="§"/>
            </a:pPr>
            <a:r>
              <a:rPr lang="en-US" sz="1400" dirty="0" smtClean="0"/>
              <a:t>Shorten customer lead times</a:t>
            </a:r>
          </a:p>
          <a:p>
            <a:pPr lvl="1">
              <a:buFont typeface="Wingdings" pitchFamily="-72" charset="2"/>
              <a:buChar char="§"/>
            </a:pPr>
            <a:r>
              <a:rPr lang="en-US" sz="1400" dirty="0" smtClean="0"/>
              <a:t>Lower inventory-related costs.</a:t>
            </a:r>
          </a:p>
          <a:p>
            <a:pPr lvl="1"/>
            <a:endParaRPr lang="en-US" sz="1400" dirty="0" smtClean="0"/>
          </a:p>
          <a:p>
            <a:pPr>
              <a:spcAft>
                <a:spcPts val="1200"/>
              </a:spcAft>
              <a:buFont typeface="Wingdings" pitchFamily="-72" charset="2"/>
              <a:buChar char="§"/>
            </a:pPr>
            <a:r>
              <a:rPr lang="en-US" sz="1400" b="1" dirty="0" smtClean="0">
                <a:solidFill>
                  <a:schemeClr val="accent5">
                    <a:lumMod val="50000"/>
                  </a:schemeClr>
                </a:solidFill>
                <a:latin typeface="Calibri" panose="020F0502020204030204" pitchFamily="34" charset="0"/>
                <a:cs typeface="Calibri" panose="020F0502020204030204" pitchFamily="34" charset="0"/>
              </a:rPr>
              <a:t>Reducing Transportation Costs</a:t>
            </a:r>
          </a:p>
          <a:p>
            <a:pPr lvl="1">
              <a:spcAft>
                <a:spcPts val="600"/>
              </a:spcAft>
              <a:buFont typeface="Wingdings" pitchFamily="-72" charset="2"/>
              <a:buChar char="§"/>
            </a:pPr>
            <a:r>
              <a:rPr lang="en-US" sz="1200" b="1" dirty="0" smtClean="0">
                <a:solidFill>
                  <a:schemeClr val="accent5">
                    <a:lumMod val="50000"/>
                  </a:schemeClr>
                </a:solidFill>
                <a:latin typeface="Calibri" panose="020F0502020204030204" pitchFamily="34" charset="0"/>
                <a:cs typeface="Calibri" panose="020F0502020204030204" pitchFamily="34" charset="0"/>
              </a:rPr>
              <a:t>Consolidation warehousing – </a:t>
            </a:r>
            <a:r>
              <a:rPr lang="en-US" sz="1200" dirty="0" smtClean="0">
                <a:latin typeface="Calibri" panose="020F0502020204030204" pitchFamily="34" charset="0"/>
                <a:cs typeface="Calibri" panose="020F0502020204030204" pitchFamily="34" charset="0"/>
              </a:rPr>
              <a:t>A form of warehousing that pulls together shipments from a number of sources in the same geographic area and combines them into larger and more economical loads. </a:t>
            </a:r>
          </a:p>
          <a:p>
            <a:pPr lvl="1">
              <a:spcAft>
                <a:spcPts val="600"/>
              </a:spcAft>
              <a:buFont typeface="Wingdings" pitchFamily="-72" charset="2"/>
              <a:buChar char="§"/>
            </a:pPr>
            <a:r>
              <a:rPr lang="en-US" sz="1200" b="1" dirty="0" smtClean="0">
                <a:solidFill>
                  <a:schemeClr val="accent5">
                    <a:lumMod val="50000"/>
                  </a:schemeClr>
                </a:solidFill>
                <a:latin typeface="Calibri" panose="020F0502020204030204" pitchFamily="34" charset="0"/>
                <a:cs typeface="Calibri" panose="020F0502020204030204" pitchFamily="34" charset="0"/>
              </a:rPr>
              <a:t>Cross-docking </a:t>
            </a:r>
            <a:r>
              <a:rPr lang="en-US" sz="1200" dirty="0" smtClean="0">
                <a:latin typeface="Calibri" panose="020F0502020204030204" pitchFamily="34" charset="0"/>
                <a:cs typeface="Calibri" panose="020F0502020204030204" pitchFamily="34" charset="0"/>
              </a:rPr>
              <a:t>– A form of warehousing in which large incoming shipments are received and then broken down into smaller outgoing shipments to demand points in a geographic area.</a:t>
            </a:r>
          </a:p>
          <a:p>
            <a:pPr lvl="2">
              <a:spcAft>
                <a:spcPts val="600"/>
              </a:spcAft>
              <a:buFont typeface="Wingdings" pitchFamily="-72" charset="2"/>
              <a:buChar char="§"/>
            </a:pPr>
            <a:r>
              <a:rPr lang="en-US" sz="1200" b="1" dirty="0" smtClean="0">
                <a:solidFill>
                  <a:schemeClr val="accent5">
                    <a:lumMod val="50000"/>
                  </a:schemeClr>
                </a:solidFill>
                <a:latin typeface="Calibri" panose="020F0502020204030204" pitchFamily="34" charset="0"/>
                <a:cs typeface="Calibri" panose="020F0502020204030204" pitchFamily="34" charset="0"/>
              </a:rPr>
              <a:t>Break-bulk warehousing </a:t>
            </a:r>
            <a:r>
              <a:rPr lang="en-US" sz="1200" dirty="0" smtClean="0">
                <a:latin typeface="Calibri" panose="020F0502020204030204" pitchFamily="34" charset="0"/>
                <a:cs typeface="Calibri" panose="020F0502020204030204" pitchFamily="34" charset="0"/>
              </a:rPr>
              <a:t>– Incoming sources are from a single source or manufacturer.</a:t>
            </a:r>
          </a:p>
          <a:p>
            <a:pPr lvl="1">
              <a:spcAft>
                <a:spcPts val="600"/>
              </a:spcAft>
              <a:buFont typeface="Wingdings" pitchFamily="-72" charset="2"/>
              <a:buChar char="§"/>
            </a:pPr>
            <a:r>
              <a:rPr lang="en-US" sz="1200" b="1" dirty="0" smtClean="0">
                <a:solidFill>
                  <a:schemeClr val="accent5">
                    <a:lumMod val="50000"/>
                  </a:schemeClr>
                </a:solidFill>
                <a:latin typeface="Calibri" panose="020F0502020204030204" pitchFamily="34" charset="0"/>
                <a:cs typeface="Calibri" panose="020F0502020204030204" pitchFamily="34" charset="0"/>
              </a:rPr>
              <a:t>Hub-and-spoke system </a:t>
            </a:r>
            <a:r>
              <a:rPr lang="en-US" sz="1200" dirty="0" smtClean="0">
                <a:latin typeface="Calibri" panose="020F0502020204030204" pitchFamily="34" charset="0"/>
                <a:cs typeface="Calibri" panose="020F0502020204030204" pitchFamily="34" charset="0"/>
              </a:rPr>
              <a:t>– A form of warehousing in which strategically placed hubs are used as sorting or transfer facilities.</a:t>
            </a:r>
          </a:p>
          <a:p>
            <a:pPr lvl="1">
              <a:spcAft>
                <a:spcPts val="600"/>
              </a:spcAft>
              <a:buFont typeface="Wingdings" pitchFamily="-72" charset="2"/>
              <a:buChar char="§"/>
            </a:pPr>
            <a:r>
              <a:rPr lang="en-US" sz="1200" b="1" dirty="0" smtClean="0">
                <a:solidFill>
                  <a:schemeClr val="accent5">
                    <a:lumMod val="50000"/>
                  </a:schemeClr>
                </a:solidFill>
              </a:rPr>
              <a:t>Postponement warehousing </a:t>
            </a:r>
            <a:r>
              <a:rPr lang="en-US" sz="1200" dirty="0" smtClean="0"/>
              <a:t>– A form of warehousing that combines classic warehouse operations with light manufacturing and packaging duties to allow firms to put off final assembly or packaging of goods until the last possible moment.</a:t>
            </a:r>
          </a:p>
          <a:p>
            <a:pPr lvl="1">
              <a:buFont typeface="Wingdings" pitchFamily="-72" charset="2"/>
              <a:buChar char="§"/>
            </a:pPr>
            <a:r>
              <a:rPr lang="en-US" sz="1200" b="1" dirty="0" smtClean="0">
                <a:solidFill>
                  <a:schemeClr val="accent5">
                    <a:lumMod val="50000"/>
                  </a:schemeClr>
                </a:solidFill>
              </a:rPr>
              <a:t>Assortment warehouses </a:t>
            </a:r>
            <a:r>
              <a:rPr lang="en-US" sz="1200" dirty="0" smtClean="0"/>
              <a:t>– A form of warehousing in which a wide array of goods is held close to the source of demand in order to assure short customer lead times.</a:t>
            </a:r>
          </a:p>
          <a:p>
            <a:pPr>
              <a:buFont typeface="Wingdings" pitchFamily="-72" charset="2"/>
              <a:buChar char="§"/>
            </a:pPr>
            <a:endParaRPr lang="en-US" sz="1200" dirty="0" smtClean="0"/>
          </a:p>
          <a:p>
            <a:pPr lvl="1">
              <a:buFont typeface="Wingdings" pitchFamily="-72" charset="2"/>
              <a:buChar char="§"/>
            </a:pPr>
            <a:r>
              <a:rPr lang="en-US" sz="1200" b="1" dirty="0" smtClean="0">
                <a:solidFill>
                  <a:schemeClr val="accent5">
                    <a:lumMod val="50000"/>
                  </a:schemeClr>
                </a:solidFill>
              </a:rPr>
              <a:t>Spot stock warehouses </a:t>
            </a:r>
            <a:r>
              <a:rPr lang="en-US" sz="1200" dirty="0" smtClean="0"/>
              <a:t>– A form of warehousing that attempts to position seasonal goods close to the marketplace.</a:t>
            </a:r>
          </a:p>
          <a:p>
            <a:pPr lvl="1">
              <a:spcAft>
                <a:spcPts val="600"/>
              </a:spcAft>
              <a:buFont typeface="Wingdings" pitchFamily="-72" charset="2"/>
              <a:buChar char="§"/>
            </a:pPr>
            <a:endParaRPr lang="en-US" sz="1400" dirty="0" smtClean="0">
              <a:latin typeface="Calibri" panose="020F0502020204030204" pitchFamily="34" charset="0"/>
              <a:cs typeface="Calibri" panose="020F0502020204030204" pitchFamily="34" charset="0"/>
            </a:endParaRPr>
          </a:p>
          <a:p>
            <a:pPr lvl="1">
              <a:buFont typeface="Wingdings" pitchFamily="-72" charset="2"/>
              <a:buChar char="§"/>
            </a:pPr>
            <a:endParaRPr 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250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0962"/>
          </a:xfrm>
        </p:spPr>
        <p:txBody>
          <a:bodyPr>
            <a:normAutofit/>
          </a:bodyPr>
          <a:lstStyle/>
          <a:p>
            <a:r>
              <a:rPr lang="en-CA" sz="3200" b="1" dirty="0" smtClean="0">
                <a:latin typeface="+mn-lt"/>
              </a:rPr>
              <a:t>Logistics Strategy</a:t>
            </a: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17</a:t>
            </a:fld>
            <a:endParaRPr lang="en-CA"/>
          </a:p>
        </p:txBody>
      </p:sp>
      <p:sp>
        <p:nvSpPr>
          <p:cNvPr id="4" name="Rectangle 3"/>
          <p:cNvSpPr/>
          <p:nvPr/>
        </p:nvSpPr>
        <p:spPr>
          <a:xfrm>
            <a:off x="712124" y="996053"/>
            <a:ext cx="9396152" cy="4170372"/>
          </a:xfrm>
          <a:prstGeom prst="rect">
            <a:avLst/>
          </a:prstGeom>
        </p:spPr>
        <p:txBody>
          <a:bodyPr wrap="square">
            <a:spAutoFit/>
          </a:bodyPr>
          <a:lstStyle/>
          <a:p>
            <a:pPr>
              <a:buFont typeface="Wingdings" pitchFamily="-72" charset="2"/>
              <a:buChar char="§"/>
            </a:pPr>
            <a:r>
              <a:rPr lang="en-US" sz="1600" b="1" dirty="0" smtClean="0">
                <a:solidFill>
                  <a:schemeClr val="accent5">
                    <a:lumMod val="50000"/>
                  </a:schemeClr>
                </a:solidFill>
              </a:rPr>
              <a:t>Core Competency</a:t>
            </a:r>
            <a:r>
              <a:rPr lang="en-US" sz="1600" dirty="0" smtClean="0">
                <a:solidFill>
                  <a:schemeClr val="accent5">
                    <a:lumMod val="50000"/>
                  </a:schemeClr>
                </a:solidFill>
              </a:rPr>
              <a:t>– </a:t>
            </a:r>
            <a:r>
              <a:rPr lang="en-US" sz="1600" b="0" dirty="0" smtClean="0"/>
              <a:t>Organizational strengths or abilities, developed over a long period, that customers find valuable and competitors find difficult or impossible to copy.</a:t>
            </a:r>
          </a:p>
          <a:p>
            <a:pPr>
              <a:buFont typeface="Wingdings" pitchFamily="-72" charset="2"/>
              <a:buChar char="§"/>
            </a:pPr>
            <a:r>
              <a:rPr lang="en-US" sz="1600" b="1" dirty="0" smtClean="0">
                <a:solidFill>
                  <a:schemeClr val="accent5">
                    <a:lumMod val="50000"/>
                  </a:schemeClr>
                </a:solidFill>
              </a:rPr>
              <a:t>Common Carrier </a:t>
            </a:r>
            <a:r>
              <a:rPr lang="en-US" sz="1600" b="0" dirty="0" smtClean="0"/>
              <a:t>-  A transportation service provider that handles shipments on a case by case basis without the need for long term agreements or contracts. </a:t>
            </a:r>
          </a:p>
          <a:p>
            <a:pPr lvl="0">
              <a:buFont typeface="Wingdings" pitchFamily="-72" charset="2"/>
              <a:buChar char="§"/>
            </a:pPr>
            <a:r>
              <a:rPr lang="en-US" sz="1600" b="1" dirty="0" smtClean="0">
                <a:solidFill>
                  <a:schemeClr val="accent5">
                    <a:lumMod val="50000"/>
                  </a:schemeClr>
                </a:solidFill>
              </a:rPr>
              <a:t>Contract Carrier </a:t>
            </a:r>
            <a:r>
              <a:rPr lang="en-US" sz="1600" b="0" dirty="0" smtClean="0"/>
              <a:t>– A transportation service provider that handles shipments for other firms based on long term agreements or contracts.</a:t>
            </a:r>
          </a:p>
          <a:p>
            <a:pPr lvl="0">
              <a:buFont typeface="Wingdings" pitchFamily="-72" charset="2"/>
              <a:buChar char="§"/>
            </a:pPr>
            <a:r>
              <a:rPr lang="en-US" sz="1600" b="1" dirty="0" smtClean="0">
                <a:solidFill>
                  <a:schemeClr val="accent5">
                    <a:lumMod val="50000"/>
                  </a:schemeClr>
                </a:solidFill>
              </a:rPr>
              <a:t>Third-Party Logistics Provider (3PL) </a:t>
            </a:r>
            <a:r>
              <a:rPr lang="en-US" sz="1600" b="0" dirty="0" smtClean="0"/>
              <a:t>– A service firm that handles all of the logistics requirements for other companies.</a:t>
            </a:r>
          </a:p>
          <a:p>
            <a:pPr>
              <a:spcAft>
                <a:spcPts val="1200"/>
              </a:spcAft>
              <a:buFont typeface="Wingdings" pitchFamily="-72" charset="2"/>
              <a:buChar char="§"/>
            </a:pPr>
            <a:r>
              <a:rPr lang="en-US" sz="1400" b="1" dirty="0" smtClean="0">
                <a:solidFill>
                  <a:schemeClr val="accent5">
                    <a:lumMod val="50000"/>
                  </a:schemeClr>
                </a:solidFill>
                <a:latin typeface="Calibri" panose="020F0502020204030204" pitchFamily="34" charset="0"/>
                <a:cs typeface="Calibri" panose="020F0502020204030204" pitchFamily="34" charset="0"/>
              </a:rPr>
              <a:t>Measuring Logistics Performance</a:t>
            </a:r>
          </a:p>
          <a:p>
            <a:pPr lvl="1">
              <a:spcAft>
                <a:spcPts val="600"/>
              </a:spcAft>
              <a:buFont typeface="Wingdings" pitchFamily="-72" charset="2"/>
              <a:buChar char="§"/>
            </a:pPr>
            <a:r>
              <a:rPr lang="en-US" sz="1400" b="1" dirty="0" smtClean="0">
                <a:latin typeface="Calibri" panose="020F0502020204030204" pitchFamily="34" charset="0"/>
                <a:cs typeface="Calibri" panose="020F0502020204030204" pitchFamily="34" charset="0"/>
              </a:rPr>
              <a:t>The </a:t>
            </a:r>
            <a:r>
              <a:rPr lang="en-US" sz="1400" b="1" dirty="0" smtClean="0">
                <a:solidFill>
                  <a:schemeClr val="accent5">
                    <a:lumMod val="50000"/>
                  </a:schemeClr>
                </a:solidFill>
                <a:latin typeface="Calibri" panose="020F0502020204030204" pitchFamily="34" charset="0"/>
                <a:cs typeface="Calibri" panose="020F0502020204030204" pitchFamily="34" charset="0"/>
              </a:rPr>
              <a:t>perfect order </a:t>
            </a:r>
            <a:r>
              <a:rPr lang="en-US" sz="1400" b="1" dirty="0" smtClean="0">
                <a:latin typeface="Calibri" panose="020F0502020204030204" pitchFamily="34" charset="0"/>
                <a:cs typeface="Calibri" panose="020F0502020204030204" pitchFamily="34" charset="0"/>
              </a:rPr>
              <a:t>represents the timely, error-free provision of a product or service in good condition that is:</a:t>
            </a:r>
          </a:p>
          <a:p>
            <a:pPr lvl="2">
              <a:spcAft>
                <a:spcPts val="600"/>
              </a:spcAft>
              <a:buFont typeface="Wingdings" pitchFamily="-72" charset="2"/>
              <a:buChar char="§"/>
            </a:pPr>
            <a:r>
              <a:rPr lang="en-US" sz="1400" b="1" dirty="0" smtClean="0">
                <a:latin typeface="Calibri" panose="020F0502020204030204" pitchFamily="34" charset="0"/>
                <a:cs typeface="Calibri" panose="020F0502020204030204" pitchFamily="34" charset="0"/>
              </a:rPr>
              <a:t>Delivered on time (according to buyer’s delivery dates)</a:t>
            </a:r>
          </a:p>
          <a:p>
            <a:pPr lvl="2">
              <a:spcAft>
                <a:spcPts val="600"/>
              </a:spcAft>
              <a:buFont typeface="Wingdings" pitchFamily="-72" charset="2"/>
              <a:buChar char="§"/>
            </a:pPr>
            <a:r>
              <a:rPr lang="en-US" sz="1400" b="1" dirty="0" smtClean="0">
                <a:latin typeface="Calibri" panose="020F0502020204030204" pitchFamily="34" charset="0"/>
                <a:cs typeface="Calibri" panose="020F0502020204030204" pitchFamily="34" charset="0"/>
              </a:rPr>
              <a:t>Shipped complete</a:t>
            </a:r>
          </a:p>
          <a:p>
            <a:pPr lvl="2">
              <a:spcAft>
                <a:spcPts val="600"/>
              </a:spcAft>
              <a:buFont typeface="Wingdings" pitchFamily="-72" charset="2"/>
              <a:buChar char="§"/>
            </a:pPr>
            <a:r>
              <a:rPr lang="en-US" sz="1400" b="1" dirty="0" smtClean="0">
                <a:latin typeface="Calibri" panose="020F0502020204030204" pitchFamily="34" charset="0"/>
                <a:cs typeface="Calibri" panose="020F0502020204030204" pitchFamily="34" charset="0"/>
              </a:rPr>
              <a:t>Invoiced correctly</a:t>
            </a:r>
          </a:p>
          <a:p>
            <a:pPr lvl="2">
              <a:spcAft>
                <a:spcPts val="600"/>
              </a:spcAft>
              <a:buFont typeface="Wingdings" pitchFamily="-72" charset="2"/>
              <a:buChar char="§"/>
            </a:pPr>
            <a:r>
              <a:rPr lang="en-US" sz="1400" b="1" dirty="0" smtClean="0">
                <a:latin typeface="Calibri" panose="020F0502020204030204" pitchFamily="34" charset="0"/>
                <a:cs typeface="Calibri" panose="020F0502020204030204" pitchFamily="34" charset="0"/>
              </a:rPr>
              <a:t>Undamaged in transit</a:t>
            </a:r>
          </a:p>
          <a:p>
            <a:pPr lvl="0">
              <a:buFont typeface="Wingdings" pitchFamily="-72" charset="2"/>
              <a:buChar char="§"/>
            </a:pPr>
            <a:endParaRPr lang="en-CA" b="0" dirty="0"/>
          </a:p>
        </p:txBody>
      </p:sp>
    </p:spTree>
    <p:extLst>
      <p:ext uri="{BB962C8B-B14F-4D97-AF65-F5344CB8AC3E}">
        <p14:creationId xmlns:p14="http://schemas.microsoft.com/office/powerpoint/2010/main" val="4170872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40962"/>
          </a:xfrm>
        </p:spPr>
        <p:txBody>
          <a:bodyPr>
            <a:normAutofit/>
          </a:bodyPr>
          <a:lstStyle/>
          <a:p>
            <a:r>
              <a:rPr lang="en-CA" sz="3200" b="1" dirty="0" smtClean="0">
                <a:latin typeface="+mn-lt"/>
              </a:rPr>
              <a:t>Perfect Order</a:t>
            </a: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18</a:t>
            </a:fld>
            <a:endParaRPr lang="en-CA"/>
          </a:p>
        </p:txBody>
      </p:sp>
      <p:pic>
        <p:nvPicPr>
          <p:cNvPr id="4" name="Picture 2"/>
          <p:cNvPicPr>
            <a:picLocks noChangeAspect="1" noChangeArrowheads="1"/>
          </p:cNvPicPr>
          <p:nvPr/>
        </p:nvPicPr>
        <p:blipFill>
          <a:blip r:embed="rId2"/>
          <a:srcRect/>
          <a:stretch>
            <a:fillRect/>
          </a:stretch>
        </p:blipFill>
        <p:spPr bwMode="auto">
          <a:xfrm>
            <a:off x="1004455" y="762468"/>
            <a:ext cx="7236875" cy="866826"/>
          </a:xfrm>
          <a:prstGeom prst="rect">
            <a:avLst/>
          </a:prstGeom>
          <a:noFill/>
          <a:ln w="9525">
            <a:noFill/>
            <a:miter lim="800000"/>
            <a:headEnd/>
            <a:tailEnd/>
          </a:ln>
        </p:spPr>
      </p:pic>
      <p:sp>
        <p:nvSpPr>
          <p:cNvPr id="5" name="Rectangle 4"/>
          <p:cNvSpPr/>
          <p:nvPr/>
        </p:nvSpPr>
        <p:spPr>
          <a:xfrm>
            <a:off x="1004455" y="1513433"/>
            <a:ext cx="7075516" cy="2185214"/>
          </a:xfrm>
          <a:prstGeom prst="rect">
            <a:avLst/>
          </a:prstGeom>
        </p:spPr>
        <p:txBody>
          <a:bodyPr wrap="square">
            <a:spAutoFit/>
          </a:bodyPr>
          <a:lstStyle/>
          <a:p>
            <a:r>
              <a:rPr lang="en-US" dirty="0" smtClean="0"/>
              <a:t>Last year, Bartley Company experienced the following results:</a:t>
            </a:r>
          </a:p>
          <a:p>
            <a:pPr lvl="1"/>
            <a:r>
              <a:rPr lang="en-US" dirty="0" smtClean="0"/>
              <a:t>5.4 million orders processed</a:t>
            </a:r>
          </a:p>
          <a:p>
            <a:pPr lvl="1"/>
            <a:r>
              <a:rPr lang="en-US" dirty="0" smtClean="0"/>
              <a:t>30,000 orders delivered late</a:t>
            </a:r>
          </a:p>
          <a:p>
            <a:pPr lvl="1"/>
            <a:r>
              <a:rPr lang="en-US" dirty="0" smtClean="0"/>
              <a:t>25,000 orders incomplete</a:t>
            </a:r>
          </a:p>
          <a:p>
            <a:pPr lvl="1"/>
            <a:r>
              <a:rPr lang="en-US" dirty="0" smtClean="0"/>
              <a:t>25,000 orders damaged</a:t>
            </a:r>
          </a:p>
          <a:p>
            <a:pPr lvl="1">
              <a:spcAft>
                <a:spcPts val="1200"/>
              </a:spcAft>
            </a:pPr>
            <a:r>
              <a:rPr lang="en-US" dirty="0" smtClean="0"/>
              <a:t>20,000 orders billed incorrectly</a:t>
            </a:r>
          </a:p>
          <a:p>
            <a:r>
              <a:rPr lang="en-US" dirty="0" smtClean="0"/>
              <a:t>These 100,000 failures were spread across 90,000 orders</a:t>
            </a:r>
            <a:endParaRPr lang="en-CA" dirty="0"/>
          </a:p>
        </p:txBody>
      </p:sp>
      <p:pic>
        <p:nvPicPr>
          <p:cNvPr id="7" name="Picture 6"/>
          <p:cNvPicPr>
            <a:picLocks noChangeAspect="1"/>
          </p:cNvPicPr>
          <p:nvPr/>
        </p:nvPicPr>
        <p:blipFill>
          <a:blip r:embed="rId3"/>
          <a:stretch>
            <a:fillRect/>
          </a:stretch>
        </p:blipFill>
        <p:spPr>
          <a:xfrm>
            <a:off x="946266" y="3698647"/>
            <a:ext cx="8010659" cy="968093"/>
          </a:xfrm>
          <a:prstGeom prst="rect">
            <a:avLst/>
          </a:prstGeom>
        </p:spPr>
      </p:pic>
    </p:spTree>
    <p:extLst>
      <p:ext uri="{BB962C8B-B14F-4D97-AF65-F5344CB8AC3E}">
        <p14:creationId xmlns:p14="http://schemas.microsoft.com/office/powerpoint/2010/main" val="4268426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0839"/>
          </a:xfrm>
        </p:spPr>
        <p:txBody>
          <a:bodyPr>
            <a:normAutofit/>
          </a:bodyPr>
          <a:lstStyle/>
          <a:p>
            <a:r>
              <a:rPr lang="en-CA" sz="3200" b="1" dirty="0" smtClean="0">
                <a:latin typeface="Calibri" panose="020F0502020204030204" pitchFamily="34" charset="0"/>
                <a:cs typeface="Calibri" panose="020F0502020204030204" pitchFamily="34" charset="0"/>
              </a:rPr>
              <a:t>Landed Cost &amp; Reverse Logistics</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19</a:t>
            </a:fld>
            <a:endParaRPr lang="en-CA"/>
          </a:p>
        </p:txBody>
      </p:sp>
      <p:sp>
        <p:nvSpPr>
          <p:cNvPr id="4" name="Rectangle 3"/>
          <p:cNvSpPr/>
          <p:nvPr/>
        </p:nvSpPr>
        <p:spPr>
          <a:xfrm>
            <a:off x="712124" y="1051425"/>
            <a:ext cx="10641676" cy="1785104"/>
          </a:xfrm>
          <a:prstGeom prst="rect">
            <a:avLst/>
          </a:prstGeom>
        </p:spPr>
        <p:txBody>
          <a:bodyPr wrap="square">
            <a:spAutoFit/>
          </a:bodyPr>
          <a:lstStyle/>
          <a:p>
            <a:pPr>
              <a:buFont typeface="Wingdings" pitchFamily="-72" charset="2"/>
              <a:buChar char="§"/>
            </a:pPr>
            <a:r>
              <a:rPr lang="en-US" sz="2000" dirty="0" smtClean="0">
                <a:solidFill>
                  <a:schemeClr val="accent5">
                    <a:lumMod val="50000"/>
                  </a:schemeClr>
                </a:solidFill>
              </a:rPr>
              <a:t>Landed cost – </a:t>
            </a:r>
            <a:r>
              <a:rPr lang="en-US" b="0" dirty="0" smtClean="0"/>
              <a:t>The cost of a product plus all costs driven by logistics activities, such as transportation, warehousing, handling, customs fees, etc.</a:t>
            </a:r>
          </a:p>
          <a:p>
            <a:pPr>
              <a:buFont typeface="Wingdings" pitchFamily="-72" charset="2"/>
              <a:buChar char="§"/>
            </a:pPr>
            <a:r>
              <a:rPr lang="en-US" b="0" dirty="0" smtClean="0"/>
              <a:t>Landed costs become more important for firms that participate in international logistics because these firms will incur multiple types of costs throughout their supply chain. </a:t>
            </a:r>
          </a:p>
          <a:p>
            <a:pPr lvl="0">
              <a:buFont typeface="Wingdings" pitchFamily="-72" charset="2"/>
              <a:buChar char="§"/>
            </a:pPr>
            <a:r>
              <a:rPr lang="en-US" b="0" dirty="0" smtClean="0"/>
              <a:t>International supply chains will have to consider landed costs in the forms of customs fees, and they need to pay a freight forwarder to be an intermediary between the shipping organization and the actual carrier.</a:t>
            </a:r>
            <a:endParaRPr lang="en-CA" b="0" dirty="0"/>
          </a:p>
        </p:txBody>
      </p:sp>
      <p:sp>
        <p:nvSpPr>
          <p:cNvPr id="5" name="Rectangle 4"/>
          <p:cNvSpPr/>
          <p:nvPr/>
        </p:nvSpPr>
        <p:spPr>
          <a:xfrm>
            <a:off x="712124" y="2999355"/>
            <a:ext cx="10335491" cy="2308324"/>
          </a:xfrm>
          <a:prstGeom prst="rect">
            <a:avLst/>
          </a:prstGeom>
        </p:spPr>
        <p:txBody>
          <a:bodyPr wrap="square">
            <a:spAutoFit/>
          </a:bodyPr>
          <a:lstStyle/>
          <a:p>
            <a:pPr>
              <a:buFont typeface="Wingdings" pitchFamily="-72" charset="2"/>
              <a:buChar char="§"/>
            </a:pPr>
            <a:r>
              <a:rPr lang="en-US" dirty="0" smtClean="0">
                <a:solidFill>
                  <a:schemeClr val="accent5">
                    <a:lumMod val="50000"/>
                  </a:schemeClr>
                </a:solidFill>
                <a:latin typeface="Calibri" panose="020F0502020204030204" pitchFamily="34" charset="0"/>
                <a:cs typeface="Calibri" panose="020F0502020204030204" pitchFamily="34" charset="0"/>
              </a:rPr>
              <a:t>Reverse logistics system </a:t>
            </a:r>
            <a:r>
              <a:rPr lang="en-US" dirty="0" smtClean="0">
                <a:latin typeface="Calibri" panose="020F0502020204030204" pitchFamily="34" charset="0"/>
                <a:cs typeface="Calibri" panose="020F0502020204030204" pitchFamily="34" charset="0"/>
              </a:rPr>
              <a:t>– </a:t>
            </a:r>
            <a:r>
              <a:rPr lang="en-US" b="0" dirty="0" smtClean="0">
                <a:latin typeface="Calibri" panose="020F0502020204030204" pitchFamily="34" charset="0"/>
                <a:cs typeface="Calibri" panose="020F0502020204030204" pitchFamily="34" charset="0"/>
              </a:rPr>
              <a:t>A complete supply chain dedicated to the reverse flow of products and materials for the purpose of returns, repair, remanufacture, and/or recycling. </a:t>
            </a:r>
          </a:p>
          <a:p>
            <a:pPr>
              <a:buFont typeface="Wingdings" pitchFamily="-72" charset="2"/>
              <a:buChar char="§"/>
            </a:pPr>
            <a:r>
              <a:rPr lang="en-US" dirty="0" smtClean="0">
                <a:latin typeface="Calibri" panose="020F0502020204030204" pitchFamily="34" charset="0"/>
                <a:cs typeface="Calibri" panose="020F0502020204030204" pitchFamily="34" charset="0"/>
              </a:rPr>
              <a:t>Challenges:</a:t>
            </a:r>
          </a:p>
          <a:p>
            <a:pPr lvl="1">
              <a:buFont typeface="Wingdings" pitchFamily="-72" charset="2"/>
              <a:buChar char="§"/>
            </a:pPr>
            <a:r>
              <a:rPr lang="en-US" dirty="0" smtClean="0">
                <a:latin typeface="Calibri" panose="020F0502020204030204" pitchFamily="34" charset="0"/>
                <a:cs typeface="Calibri" panose="020F0502020204030204" pitchFamily="34" charset="0"/>
              </a:rPr>
              <a:t>Firms have less control over the timing, transportation modes used, and packaging for goods flowing back up the supply chain.</a:t>
            </a:r>
          </a:p>
          <a:p>
            <a:pPr lvl="1">
              <a:buFont typeface="Wingdings" pitchFamily="-72" charset="2"/>
              <a:buChar char="§"/>
            </a:pPr>
            <a:r>
              <a:rPr lang="en-US" dirty="0" smtClean="0">
                <a:latin typeface="Calibri" panose="020F0502020204030204" pitchFamily="34" charset="0"/>
                <a:cs typeface="Calibri" panose="020F0502020204030204" pitchFamily="34" charset="0"/>
              </a:rPr>
              <a:t>Goods can flow back up the supply chain for a variety of reasons and a reverse logistics system needs to be able to sort and handle these different flows.</a:t>
            </a:r>
          </a:p>
          <a:p>
            <a:pPr lvl="1">
              <a:buFont typeface="Wingdings" pitchFamily="-72" charset="2"/>
              <a:buChar char="§"/>
            </a:pPr>
            <a:r>
              <a:rPr lang="en-US" dirty="0" smtClean="0">
                <a:latin typeface="Calibri" panose="020F0502020204030204" pitchFamily="34" charset="0"/>
                <a:cs typeface="Calibri" panose="020F0502020204030204" pitchFamily="34" charset="0"/>
              </a:rPr>
              <a:t>Forward logistics systems typically aren’t set up to handle reverse logistics flows.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343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57588"/>
          </a:xfrm>
        </p:spPr>
        <p:txBody>
          <a:bodyPr>
            <a:normAutofit/>
          </a:bodyPr>
          <a:lstStyle/>
          <a:p>
            <a:r>
              <a:rPr lang="en-US" sz="3200" b="1" dirty="0">
                <a:latin typeface="Calibri" panose="020F0502020204030204" pitchFamily="34" charset="0"/>
                <a:cs typeface="Calibri" panose="020F0502020204030204" pitchFamily="34" charset="0"/>
              </a:rPr>
              <a:t>5.1 b) Financial Impact of Supply Management</a:t>
            </a:r>
            <a:endParaRPr lang="en-CA" sz="3200" b="1" dirty="0">
              <a:latin typeface="Calibri" panose="020F0502020204030204" pitchFamily="34" charset="0"/>
              <a:cs typeface="Calibri" panose="020F0502020204030204" pitchFamily="34" charset="0"/>
            </a:endParaRPr>
          </a:p>
        </p:txBody>
      </p:sp>
      <p:sp>
        <p:nvSpPr>
          <p:cNvPr id="3" name="Rectangle 2"/>
          <p:cNvSpPr/>
          <p:nvPr/>
        </p:nvSpPr>
        <p:spPr>
          <a:xfrm>
            <a:off x="432262" y="922714"/>
            <a:ext cx="10680469" cy="5786199"/>
          </a:xfrm>
          <a:prstGeom prst="rect">
            <a:avLst/>
          </a:prstGeom>
        </p:spPr>
        <p:txBody>
          <a:bodyPr wrap="square">
            <a:spAutoFit/>
          </a:bodyPr>
          <a:lstStyle/>
          <a:p>
            <a:pPr lvl="1">
              <a:spcAft>
                <a:spcPts val="1200"/>
              </a:spcAft>
              <a:buFont typeface="Wingdings" pitchFamily="-72" charset="2"/>
              <a:buChar char="§"/>
            </a:pPr>
            <a:r>
              <a:rPr lang="en-US" sz="2400" b="1" dirty="0" smtClean="0">
                <a:solidFill>
                  <a:schemeClr val="accent5">
                    <a:lumMod val="50000"/>
                  </a:schemeClr>
                </a:solidFill>
              </a:rPr>
              <a:t>Cost of goods sold </a:t>
            </a:r>
            <a:r>
              <a:rPr lang="en-US" sz="2400" dirty="0" smtClean="0"/>
              <a:t>– The purchased cost of goods from outside suppliers.</a:t>
            </a:r>
          </a:p>
          <a:p>
            <a:pPr lvl="1">
              <a:spcAft>
                <a:spcPts val="1200"/>
              </a:spcAft>
              <a:buFont typeface="Wingdings" pitchFamily="-72" charset="2"/>
              <a:buChar char="§"/>
            </a:pPr>
            <a:r>
              <a:rPr lang="en-US" sz="2400" b="1" dirty="0" smtClean="0">
                <a:solidFill>
                  <a:schemeClr val="accent5">
                    <a:lumMod val="50000"/>
                  </a:schemeClr>
                </a:solidFill>
              </a:rPr>
              <a:t>Merchandise inventory</a:t>
            </a:r>
            <a:r>
              <a:rPr lang="en-US" sz="2400" b="1" dirty="0" smtClean="0">
                <a:solidFill>
                  <a:schemeClr val="accent5">
                    <a:lumMod val="75000"/>
                  </a:schemeClr>
                </a:solidFill>
              </a:rPr>
              <a:t> </a:t>
            </a:r>
            <a:r>
              <a:rPr lang="en-US" sz="2400" dirty="0" smtClean="0"/>
              <a:t>– A balance sheet item that shows the amount a company paid for the inventory it has on hand at a particular point in time.</a:t>
            </a:r>
          </a:p>
          <a:p>
            <a:pPr lvl="1">
              <a:spcAft>
                <a:spcPts val="1200"/>
              </a:spcAft>
              <a:buFont typeface="Wingdings" pitchFamily="-72" charset="2"/>
              <a:buChar char="§"/>
            </a:pPr>
            <a:r>
              <a:rPr lang="en-US" sz="2400" b="1" dirty="0" smtClean="0">
                <a:solidFill>
                  <a:schemeClr val="accent5">
                    <a:lumMod val="50000"/>
                  </a:schemeClr>
                </a:solidFill>
              </a:rPr>
              <a:t>Profit margin </a:t>
            </a:r>
            <a:r>
              <a:rPr lang="en-US" sz="2400" dirty="0" smtClean="0"/>
              <a:t>– The ratio of earnings to sales for a given time period.</a:t>
            </a:r>
          </a:p>
          <a:p>
            <a:pPr lvl="1">
              <a:spcAft>
                <a:spcPts val="1200"/>
              </a:spcAft>
              <a:buFont typeface="Wingdings" pitchFamily="-72" charset="2"/>
              <a:buChar char="§"/>
            </a:pPr>
            <a:r>
              <a:rPr lang="en-US" sz="2400" b="1" dirty="0" smtClean="0">
                <a:solidFill>
                  <a:schemeClr val="accent5">
                    <a:lumMod val="50000"/>
                  </a:schemeClr>
                </a:solidFill>
              </a:rPr>
              <a:t>Return on assets (ROA) </a:t>
            </a:r>
            <a:r>
              <a:rPr lang="en-US" sz="2400" dirty="0" smtClean="0"/>
              <a:t>– A measure of financial performance generally defined as Earnings/Total Assets</a:t>
            </a:r>
          </a:p>
          <a:p>
            <a:pPr marL="119062" indent="0">
              <a:buNone/>
            </a:pPr>
            <a:r>
              <a:rPr lang="en-US" b="1" dirty="0" smtClean="0"/>
              <a:t>	A Lemonade Stand example</a:t>
            </a:r>
          </a:p>
          <a:p>
            <a:pPr marL="119062" indent="0">
              <a:buNone/>
            </a:pPr>
            <a:endParaRPr lang="en-US" b="1" dirty="0" smtClean="0"/>
          </a:p>
          <a:p>
            <a:pPr marL="119062" indent="0">
              <a:buNone/>
            </a:pPr>
            <a:r>
              <a:rPr lang="en-US" b="1" dirty="0" smtClean="0"/>
              <a:t>	Sales				$1 per glass</a:t>
            </a:r>
          </a:p>
          <a:p>
            <a:pPr marL="119062" indent="0">
              <a:buNone/>
            </a:pPr>
            <a:r>
              <a:rPr lang="en-US" b="1" dirty="0" smtClean="0"/>
              <a:t>	-COGS</a:t>
            </a:r>
          </a:p>
          <a:p>
            <a:pPr marL="119062" indent="0">
              <a:buNone/>
            </a:pPr>
            <a:r>
              <a:rPr lang="en-US" b="1" dirty="0" smtClean="0"/>
              <a:t>		Direct Material   $.40</a:t>
            </a:r>
          </a:p>
          <a:p>
            <a:pPr marL="119062" indent="0">
              <a:buNone/>
            </a:pPr>
            <a:r>
              <a:rPr lang="en-US" b="1" dirty="0" smtClean="0"/>
              <a:t>		Direct Labor        $.20   </a:t>
            </a:r>
          </a:p>
          <a:p>
            <a:pPr marL="119062" indent="0">
              <a:buNone/>
            </a:pPr>
            <a:r>
              <a:rPr lang="en-US" b="1" dirty="0" smtClean="0"/>
              <a:t>		Overhead             </a:t>
            </a:r>
            <a:r>
              <a:rPr lang="en-US" b="1" u="sng" dirty="0" smtClean="0"/>
              <a:t>$ free</a:t>
            </a:r>
          </a:p>
          <a:p>
            <a:pPr marL="119062" indent="0">
              <a:buNone/>
            </a:pPr>
            <a:r>
              <a:rPr lang="en-US" b="1" dirty="0" smtClean="0"/>
              <a:t>	Total COG                              $.60</a:t>
            </a:r>
          </a:p>
          <a:p>
            <a:pPr marL="119062" indent="0">
              <a:buNone/>
            </a:pPr>
            <a:r>
              <a:rPr lang="en-US" b="1" dirty="0" smtClean="0"/>
              <a:t>	= Gross Margin		$.40 profit or 40%</a:t>
            </a:r>
          </a:p>
          <a:p>
            <a:pPr lvl="1">
              <a:spcAft>
                <a:spcPts val="1200"/>
              </a:spcAft>
              <a:buFont typeface="Wingdings" pitchFamily="-72" charset="2"/>
              <a:buChar char="§"/>
            </a:pPr>
            <a:endParaRPr lang="en-US" sz="2400" dirty="0"/>
          </a:p>
        </p:txBody>
      </p:sp>
      <p:sp>
        <p:nvSpPr>
          <p:cNvPr id="4" name="Slide Number Placeholder 3"/>
          <p:cNvSpPr>
            <a:spLocks noGrp="1"/>
          </p:cNvSpPr>
          <p:nvPr>
            <p:ph type="sldNum" sz="quarter" idx="12"/>
          </p:nvPr>
        </p:nvSpPr>
        <p:spPr/>
        <p:txBody>
          <a:bodyPr/>
          <a:lstStyle/>
          <a:p>
            <a:fld id="{C6EFEFC8-4F23-451C-ACC3-BB2028C86F10}" type="slidenum">
              <a:rPr lang="en-CA" smtClean="0"/>
              <a:t>2</a:t>
            </a:fld>
            <a:endParaRPr lang="en-CA"/>
          </a:p>
        </p:txBody>
      </p:sp>
    </p:spTree>
    <p:extLst>
      <p:ext uri="{BB962C8B-B14F-4D97-AF65-F5344CB8AC3E}">
        <p14:creationId xmlns:p14="http://schemas.microsoft.com/office/powerpoint/2010/main" val="3663151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9399"/>
          </a:xfrm>
        </p:spPr>
        <p:txBody>
          <a:bodyPr>
            <a:normAutofit fontScale="90000"/>
          </a:bodyPr>
          <a:lstStyle/>
          <a:p>
            <a:r>
              <a:rPr lang="en-CA" sz="3200" b="1" dirty="0" smtClean="0">
                <a:latin typeface="Calibri" panose="020F0502020204030204" pitchFamily="34" charset="0"/>
                <a:cs typeface="Calibri" panose="020F0502020204030204" pitchFamily="34" charset="0"/>
              </a:rPr>
              <a:t>Inventory</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20</a:t>
            </a:fld>
            <a:endParaRPr lang="en-CA"/>
          </a:p>
        </p:txBody>
      </p:sp>
      <p:sp>
        <p:nvSpPr>
          <p:cNvPr id="4" name="Rectangle 3"/>
          <p:cNvSpPr/>
          <p:nvPr/>
        </p:nvSpPr>
        <p:spPr>
          <a:xfrm>
            <a:off x="919942" y="1076225"/>
            <a:ext cx="10734502" cy="1231106"/>
          </a:xfrm>
          <a:prstGeom prst="rect">
            <a:avLst/>
          </a:prstGeom>
        </p:spPr>
        <p:txBody>
          <a:bodyPr wrap="square">
            <a:spAutoFit/>
          </a:bodyPr>
          <a:lstStyle/>
          <a:p>
            <a:pPr>
              <a:buFont typeface="Wingdings" pitchFamily="-72" charset="2"/>
              <a:buChar char="§"/>
            </a:pPr>
            <a:r>
              <a:rPr lang="en-US" sz="2000" dirty="0" smtClean="0">
                <a:solidFill>
                  <a:schemeClr val="accent5">
                    <a:lumMod val="50000"/>
                  </a:schemeClr>
                </a:solidFill>
              </a:rPr>
              <a:t>Inventory</a:t>
            </a:r>
            <a:r>
              <a:rPr lang="en-US" dirty="0" smtClean="0"/>
              <a:t> – </a:t>
            </a:r>
            <a:r>
              <a:rPr lang="en-US" dirty="0"/>
              <a:t>Those stocks or items used to support production (raw materials and work-in-process items), supporting activities (maintenance, repair, and operating supplies) and customer service (finished goods and spare parts). </a:t>
            </a:r>
            <a:r>
              <a:rPr lang="en-US" dirty="0">
                <a:solidFill>
                  <a:srgbClr val="333333"/>
                </a:solidFill>
                <a:cs typeface="Arial" charset="0"/>
              </a:rPr>
              <a:t> Demand for inventory may be dependent or independent. Inventory functions are anticipation, hedge, cycle (lot size), fluctuation (safety, buffer, or reserve), transportation (pipeline), and service parts.  </a:t>
            </a:r>
            <a:endParaRPr lang="en-US" dirty="0"/>
          </a:p>
        </p:txBody>
      </p:sp>
      <p:sp>
        <p:nvSpPr>
          <p:cNvPr id="5" name="Rectangle 4"/>
          <p:cNvSpPr/>
          <p:nvPr/>
        </p:nvSpPr>
        <p:spPr>
          <a:xfrm>
            <a:off x="838200" y="2307331"/>
            <a:ext cx="6096000" cy="1754326"/>
          </a:xfrm>
          <a:prstGeom prst="rect">
            <a:avLst/>
          </a:prstGeom>
        </p:spPr>
        <p:txBody>
          <a:bodyPr>
            <a:spAutoFit/>
          </a:bodyPr>
          <a:lstStyle/>
          <a:p>
            <a:pPr>
              <a:buFont typeface="Wingdings" pitchFamily="-72" charset="2"/>
              <a:buChar char="§"/>
            </a:pPr>
            <a:r>
              <a:rPr lang="en-US" dirty="0"/>
              <a:t>Cycle stock</a:t>
            </a:r>
          </a:p>
          <a:p>
            <a:pPr>
              <a:buFont typeface="Wingdings" pitchFamily="-72" charset="2"/>
              <a:buChar char="§"/>
            </a:pPr>
            <a:r>
              <a:rPr lang="en-US" dirty="0"/>
              <a:t>Safety stock</a:t>
            </a:r>
          </a:p>
          <a:p>
            <a:pPr>
              <a:buFont typeface="Wingdings" pitchFamily="-72" charset="2"/>
              <a:buChar char="§"/>
            </a:pPr>
            <a:r>
              <a:rPr lang="en-US" dirty="0"/>
              <a:t>Anticipation inventory</a:t>
            </a:r>
          </a:p>
          <a:p>
            <a:pPr>
              <a:buFont typeface="Wingdings" pitchFamily="-72" charset="2"/>
              <a:buChar char="§"/>
            </a:pPr>
            <a:r>
              <a:rPr lang="en-US" dirty="0"/>
              <a:t>Hedge inventory</a:t>
            </a:r>
          </a:p>
          <a:p>
            <a:pPr>
              <a:buFont typeface="Wingdings" pitchFamily="-72" charset="2"/>
              <a:buChar char="§"/>
            </a:pPr>
            <a:r>
              <a:rPr lang="en-US" dirty="0"/>
              <a:t>Transportation inventory</a:t>
            </a:r>
          </a:p>
          <a:p>
            <a:pPr>
              <a:buFont typeface="Wingdings" pitchFamily="-72" charset="2"/>
              <a:buChar char="§"/>
            </a:pPr>
            <a:r>
              <a:rPr lang="en-US" dirty="0"/>
              <a:t>Smoothing inventory</a:t>
            </a:r>
          </a:p>
        </p:txBody>
      </p:sp>
    </p:spTree>
    <p:extLst>
      <p:ext uri="{BB962C8B-B14F-4D97-AF65-F5344CB8AC3E}">
        <p14:creationId xmlns:p14="http://schemas.microsoft.com/office/powerpoint/2010/main" val="249053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44" y="132370"/>
            <a:ext cx="10515600" cy="723841"/>
          </a:xfrm>
        </p:spPr>
        <p:txBody>
          <a:bodyPr>
            <a:noAutofit/>
          </a:bodyPr>
          <a:lstStyle/>
          <a:p>
            <a:r>
              <a:rPr lang="en-US" sz="3200" b="1" dirty="0" smtClean="0">
                <a:latin typeface="+mn-lt"/>
              </a:rPr>
              <a:t/>
            </a:r>
            <a:br>
              <a:rPr lang="en-US" sz="3200" b="1" dirty="0" smtClean="0">
                <a:latin typeface="+mn-lt"/>
              </a:rPr>
            </a:br>
            <a:r>
              <a:rPr lang="en-US" sz="3200" b="1" dirty="0" smtClean="0">
                <a:latin typeface="+mn-lt"/>
              </a:rPr>
              <a:t>Inventory drivers – Business conditions that force companies to hold inventory.</a:t>
            </a:r>
            <a:br>
              <a:rPr lang="en-US" sz="3200" b="1" dirty="0" smtClean="0">
                <a:latin typeface="+mn-lt"/>
              </a:rPr>
            </a:b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21</a:t>
            </a:fld>
            <a:endParaRPr lang="en-CA"/>
          </a:p>
        </p:txBody>
      </p:sp>
      <p:pic>
        <p:nvPicPr>
          <p:cNvPr id="4" name="Picture 3"/>
          <p:cNvPicPr>
            <a:picLocks noChangeAspect="1"/>
          </p:cNvPicPr>
          <p:nvPr/>
        </p:nvPicPr>
        <p:blipFill>
          <a:blip r:embed="rId2"/>
          <a:stretch>
            <a:fillRect/>
          </a:stretch>
        </p:blipFill>
        <p:spPr>
          <a:xfrm>
            <a:off x="746964" y="1364038"/>
            <a:ext cx="11148549" cy="1894551"/>
          </a:xfrm>
          <a:prstGeom prst="rect">
            <a:avLst/>
          </a:prstGeom>
        </p:spPr>
      </p:pic>
      <p:sp>
        <p:nvSpPr>
          <p:cNvPr id="5" name="Rectangle 4"/>
          <p:cNvSpPr/>
          <p:nvPr/>
        </p:nvSpPr>
        <p:spPr>
          <a:xfrm>
            <a:off x="746964" y="3316778"/>
            <a:ext cx="7632265" cy="3108543"/>
          </a:xfrm>
          <a:prstGeom prst="rect">
            <a:avLst/>
          </a:prstGeom>
        </p:spPr>
        <p:txBody>
          <a:bodyPr wrap="square">
            <a:spAutoFit/>
          </a:bodyPr>
          <a:lstStyle/>
          <a:p>
            <a:pPr marL="533400" indent="-533400">
              <a:buFontTx/>
              <a:buAutoNum type="arabicPeriod"/>
            </a:pPr>
            <a:r>
              <a:rPr lang="en-US" sz="1400" dirty="0" smtClean="0">
                <a:solidFill>
                  <a:schemeClr val="accent5">
                    <a:lumMod val="50000"/>
                  </a:schemeClr>
                </a:solidFill>
              </a:rPr>
              <a:t>Uncertainty in Supply or Demand </a:t>
            </a:r>
          </a:p>
          <a:p>
            <a:pPr marL="914400" lvl="1" indent="-457200">
              <a:buClr>
                <a:srgbClr val="990000"/>
              </a:buClr>
              <a:buFont typeface="Wingdings" pitchFamily="2" charset="2"/>
              <a:buChar char="ð"/>
            </a:pPr>
            <a:r>
              <a:rPr lang="en-US" sz="1400" dirty="0" smtClean="0"/>
              <a:t>Supply uncertainty- quality, reliable delivery dates, price variation or availability</a:t>
            </a:r>
          </a:p>
          <a:p>
            <a:pPr marL="914400" lvl="1" indent="-457200">
              <a:buClr>
                <a:srgbClr val="990000"/>
              </a:buClr>
              <a:buFont typeface="Wingdings" pitchFamily="2" charset="2"/>
              <a:buChar char="ð"/>
            </a:pPr>
            <a:r>
              <a:rPr lang="en-US" sz="1400" dirty="0" smtClean="0"/>
              <a:t>Demand uncertainty- risk of unpredictable fluctuations in the demand for the product.</a:t>
            </a:r>
          </a:p>
          <a:p>
            <a:pPr marL="914400" lvl="1" indent="-457200">
              <a:buClr>
                <a:srgbClr val="990000"/>
              </a:buClr>
              <a:buFont typeface="Wingdings" pitchFamily="2" charset="2"/>
              <a:buChar char="ð"/>
            </a:pPr>
            <a:r>
              <a:rPr lang="en-US" sz="1400" dirty="0" smtClean="0"/>
              <a:t>Use Safety stock and hedge inventory</a:t>
            </a:r>
          </a:p>
          <a:p>
            <a:pPr marL="533400" indent="-533400">
              <a:buFontTx/>
              <a:buAutoNum type="arabicPeriod"/>
            </a:pPr>
            <a:r>
              <a:rPr lang="en-US" sz="1400" dirty="0" smtClean="0">
                <a:solidFill>
                  <a:schemeClr val="accent5">
                    <a:lumMod val="50000"/>
                  </a:schemeClr>
                </a:solidFill>
              </a:rPr>
              <a:t>Mismatches in Demand and Process Volume </a:t>
            </a:r>
          </a:p>
          <a:p>
            <a:pPr marL="914400" lvl="1" indent="-457200">
              <a:buFont typeface="Wingdings" pitchFamily="2" charset="2"/>
              <a:buChar char="ð"/>
            </a:pPr>
            <a:r>
              <a:rPr lang="en-US" sz="1400" dirty="0" smtClean="0"/>
              <a:t>Facial tissue example</a:t>
            </a:r>
          </a:p>
          <a:p>
            <a:pPr marL="914400" lvl="1" indent="-457200">
              <a:buFont typeface="Wingdings" pitchFamily="2" charset="2"/>
              <a:buChar char="ð"/>
            </a:pPr>
            <a:r>
              <a:rPr lang="en-US" sz="1400" dirty="0" smtClean="0"/>
              <a:t>Cycle stocks or lot size inventory</a:t>
            </a:r>
          </a:p>
          <a:p>
            <a:pPr marL="609600" indent="-609600"/>
            <a:r>
              <a:rPr lang="en-US" sz="1400" dirty="0" smtClean="0">
                <a:solidFill>
                  <a:schemeClr val="accent5">
                    <a:lumMod val="50000"/>
                  </a:schemeClr>
                </a:solidFill>
              </a:rPr>
              <a:t>3. Mismatch in Demand and Capacity</a:t>
            </a:r>
          </a:p>
          <a:p>
            <a:pPr marL="990600" lvl="1" indent="-533400">
              <a:buFont typeface="Wingdings" pitchFamily="2" charset="2"/>
              <a:buChar char="ð"/>
            </a:pPr>
            <a:r>
              <a:rPr lang="en-US" sz="1400" dirty="0" smtClean="0"/>
              <a:t>Leveling or mixed strategies </a:t>
            </a:r>
          </a:p>
          <a:p>
            <a:pPr marL="990600" lvl="1" indent="-533400">
              <a:buFont typeface="Wingdings" pitchFamily="2" charset="2"/>
              <a:buChar char="ð"/>
            </a:pPr>
            <a:r>
              <a:rPr lang="en-US" sz="1400" dirty="0" smtClean="0"/>
              <a:t>Smoothing inventory</a:t>
            </a:r>
          </a:p>
          <a:p>
            <a:pPr marL="609600" indent="-609600"/>
            <a:r>
              <a:rPr lang="en-US" sz="1400" dirty="0" smtClean="0">
                <a:solidFill>
                  <a:schemeClr val="accent5">
                    <a:lumMod val="50000"/>
                  </a:schemeClr>
                </a:solidFill>
              </a:rPr>
              <a:t>4.	Mismatch in Demand and Process Lead-Time </a:t>
            </a:r>
          </a:p>
          <a:p>
            <a:pPr marL="990600" lvl="1" indent="-533400">
              <a:buFont typeface="Wingdings" pitchFamily="2" charset="2"/>
              <a:buChar char="ð"/>
            </a:pPr>
            <a:r>
              <a:rPr lang="en-US" sz="1400" dirty="0" smtClean="0"/>
              <a:t>Timing of customer orders and supply chain lead time</a:t>
            </a:r>
          </a:p>
          <a:p>
            <a:pPr marL="990600" lvl="1" indent="-533400">
              <a:buFont typeface="Wingdings" pitchFamily="2" charset="2"/>
              <a:buChar char="ð"/>
            </a:pPr>
            <a:r>
              <a:rPr lang="en-US" sz="1400" dirty="0" smtClean="0"/>
              <a:t>Anticipation inventories</a:t>
            </a:r>
          </a:p>
          <a:p>
            <a:pPr marL="914400" lvl="1" indent="-457200">
              <a:buFont typeface="Wingdings" pitchFamily="2" charset="2"/>
              <a:buChar char="ð"/>
            </a:pPr>
            <a:endParaRPr lang="en-US" sz="1400" dirty="0"/>
          </a:p>
        </p:txBody>
      </p:sp>
    </p:spTree>
    <p:extLst>
      <p:ext uri="{BB962C8B-B14F-4D97-AF65-F5344CB8AC3E}">
        <p14:creationId xmlns:p14="http://schemas.microsoft.com/office/powerpoint/2010/main" val="1896477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91333"/>
          </a:xfrm>
        </p:spPr>
        <p:txBody>
          <a:bodyPr>
            <a:normAutofit fontScale="90000"/>
          </a:bodyPr>
          <a:lstStyle/>
          <a:p>
            <a:r>
              <a:rPr lang="en-CA" sz="3200" b="1" dirty="0" smtClean="0">
                <a:latin typeface="Calibri" panose="020F0502020204030204" pitchFamily="34" charset="0"/>
                <a:cs typeface="Calibri" panose="020F0502020204030204" pitchFamily="34" charset="0"/>
              </a:rPr>
              <a:t>Inventory Turnover</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22</a:t>
            </a:fld>
            <a:endParaRPr lang="en-CA"/>
          </a:p>
        </p:txBody>
      </p:sp>
      <p:grpSp>
        <p:nvGrpSpPr>
          <p:cNvPr id="10" name="Group 9" title="Inventory Turnover Formula= COGS/Inventory Investment"/>
          <p:cNvGrpSpPr>
            <a:grpSpLocks/>
          </p:cNvGrpSpPr>
          <p:nvPr/>
        </p:nvGrpSpPr>
        <p:grpSpPr bwMode="auto">
          <a:xfrm>
            <a:off x="468285" y="1131260"/>
            <a:ext cx="4542238" cy="647614"/>
            <a:chOff x="1101" y="1922"/>
            <a:chExt cx="2880" cy="413"/>
          </a:xfrm>
        </p:grpSpPr>
        <p:sp>
          <p:nvSpPr>
            <p:cNvPr id="11" name="Text Box 5"/>
            <p:cNvSpPr txBox="1">
              <a:spLocks noChangeArrowheads="1"/>
            </p:cNvSpPr>
            <p:nvPr/>
          </p:nvSpPr>
          <p:spPr bwMode="auto">
            <a:xfrm>
              <a:off x="1101" y="2005"/>
              <a:ext cx="1229" cy="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200" b="1" dirty="0"/>
                <a:t>Inventory </a:t>
              </a:r>
              <a:r>
                <a:rPr lang="en-US" sz="1200" b="1" dirty="0" smtClean="0"/>
                <a:t>turnover= </a:t>
              </a:r>
              <a:endParaRPr lang="en-US" sz="1200" b="1" dirty="0"/>
            </a:p>
          </p:txBody>
        </p:sp>
        <p:sp>
          <p:nvSpPr>
            <p:cNvPr id="12" name="Text Box 6"/>
            <p:cNvSpPr txBox="1">
              <a:spLocks noChangeArrowheads="1"/>
            </p:cNvSpPr>
            <p:nvPr/>
          </p:nvSpPr>
          <p:spPr bwMode="auto">
            <a:xfrm>
              <a:off x="2228" y="2099"/>
              <a:ext cx="117" cy="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dirty="0"/>
            </a:p>
          </p:txBody>
        </p:sp>
        <p:sp>
          <p:nvSpPr>
            <p:cNvPr id="13" name="Text Box 7"/>
            <p:cNvSpPr txBox="1">
              <a:spLocks noChangeArrowheads="1"/>
            </p:cNvSpPr>
            <p:nvPr/>
          </p:nvSpPr>
          <p:spPr bwMode="auto">
            <a:xfrm>
              <a:off x="1593" y="1922"/>
              <a:ext cx="238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Bef>
                  <a:spcPct val="50000"/>
                </a:spcBef>
              </a:pPr>
              <a:r>
                <a:rPr lang="en-US" sz="1200" b="1" u="sng" dirty="0"/>
                <a:t>Cost of goods </a:t>
              </a:r>
              <a:r>
                <a:rPr lang="en-US" sz="1200" b="1" u="sng" dirty="0" smtClean="0"/>
                <a:t>sold</a:t>
              </a:r>
            </a:p>
            <a:p>
              <a:pPr algn="ctr">
                <a:lnSpc>
                  <a:spcPct val="90000"/>
                </a:lnSpc>
                <a:spcBef>
                  <a:spcPct val="50000"/>
                </a:spcBef>
              </a:pPr>
              <a:r>
                <a:rPr lang="en-US" sz="1200" b="1" dirty="0" smtClean="0"/>
                <a:t>Inventory </a:t>
              </a:r>
              <a:r>
                <a:rPr lang="en-US" sz="1200" b="1" dirty="0"/>
                <a:t>investment</a:t>
              </a:r>
            </a:p>
          </p:txBody>
        </p:sp>
      </p:grpSp>
      <p:sp>
        <p:nvSpPr>
          <p:cNvPr id="16" name="Rectangle 15"/>
          <p:cNvSpPr/>
          <p:nvPr/>
        </p:nvSpPr>
        <p:spPr>
          <a:xfrm>
            <a:off x="468285" y="1687091"/>
            <a:ext cx="3143361" cy="369332"/>
          </a:xfrm>
          <a:prstGeom prst="rect">
            <a:avLst/>
          </a:prstGeom>
        </p:spPr>
        <p:txBody>
          <a:bodyPr wrap="none">
            <a:spAutoFit/>
          </a:bodyPr>
          <a:lstStyle/>
          <a:p>
            <a:pPr>
              <a:buClr>
                <a:srgbClr val="BF0922"/>
              </a:buClr>
              <a:buFont typeface="Wingdings" pitchFamily="2" charset="2"/>
              <a:buChar char="u"/>
            </a:pPr>
            <a:r>
              <a:rPr lang="en-US" b="1" dirty="0"/>
              <a:t>Calculate Inventory turnover</a:t>
            </a:r>
          </a:p>
        </p:txBody>
      </p:sp>
      <p:sp>
        <p:nvSpPr>
          <p:cNvPr id="17" name="Rectangle 16"/>
          <p:cNvSpPr/>
          <p:nvPr/>
        </p:nvSpPr>
        <p:spPr>
          <a:xfrm>
            <a:off x="703810" y="2094790"/>
            <a:ext cx="6752705" cy="1384995"/>
          </a:xfrm>
          <a:prstGeom prst="rect">
            <a:avLst/>
          </a:prstGeom>
        </p:spPr>
        <p:txBody>
          <a:bodyPr wrap="square">
            <a:spAutoFit/>
          </a:bodyPr>
          <a:lstStyle/>
          <a:p>
            <a:r>
              <a:rPr lang="en-US" sz="1200" b="1" dirty="0" smtClean="0"/>
              <a:t>Net revenue		$32.5</a:t>
            </a:r>
          </a:p>
          <a:p>
            <a:r>
              <a:rPr lang="en-US" sz="1200" b="1" dirty="0" smtClean="0"/>
              <a:t>Cost of goods sold		$14.2</a:t>
            </a:r>
          </a:p>
          <a:p>
            <a:r>
              <a:rPr lang="en-US" sz="1200" b="1" dirty="0" smtClean="0"/>
              <a:t>Inventory:</a:t>
            </a:r>
          </a:p>
          <a:p>
            <a:r>
              <a:rPr lang="en-US" sz="1200" b="1" dirty="0" smtClean="0"/>
              <a:t>	Raw material inventory	$.74</a:t>
            </a:r>
          </a:p>
          <a:p>
            <a:r>
              <a:rPr lang="en-US" sz="1200" b="1" dirty="0" smtClean="0"/>
              <a:t>	Work-in-process inventory	$.11</a:t>
            </a:r>
          </a:p>
          <a:p>
            <a:r>
              <a:rPr lang="en-US" sz="1200" b="1" dirty="0" smtClean="0"/>
              <a:t>	Finished goods inventory	$.84</a:t>
            </a:r>
          </a:p>
          <a:p>
            <a:r>
              <a:rPr lang="en-US" sz="1200" b="1" dirty="0" smtClean="0"/>
              <a:t>Total inventory investment		$1.69</a:t>
            </a:r>
            <a:endParaRPr lang="en-US" sz="1200" b="1" dirty="0"/>
          </a:p>
        </p:txBody>
      </p:sp>
      <p:grpSp>
        <p:nvGrpSpPr>
          <p:cNvPr id="38" name="Group 37"/>
          <p:cNvGrpSpPr/>
          <p:nvPr/>
        </p:nvGrpSpPr>
        <p:grpSpPr>
          <a:xfrm>
            <a:off x="4892281" y="282493"/>
            <a:ext cx="6486154" cy="2340843"/>
            <a:chOff x="415962" y="638446"/>
            <a:chExt cx="7837487" cy="2152953"/>
          </a:xfrm>
        </p:grpSpPr>
        <p:sp>
          <p:nvSpPr>
            <p:cNvPr id="39" name="Rectangle 38"/>
            <p:cNvSpPr>
              <a:spLocks noChangeArrowheads="1"/>
            </p:cNvSpPr>
            <p:nvPr/>
          </p:nvSpPr>
          <p:spPr bwMode="auto">
            <a:xfrm>
              <a:off x="415962" y="638446"/>
              <a:ext cx="7837487" cy="215295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40" name="Group 39"/>
            <p:cNvGrpSpPr>
              <a:grpSpLocks/>
            </p:cNvGrpSpPr>
            <p:nvPr/>
          </p:nvGrpSpPr>
          <p:grpSpPr bwMode="auto">
            <a:xfrm>
              <a:off x="1114425" y="846136"/>
              <a:ext cx="6621463" cy="763588"/>
              <a:chOff x="-157" y="1460"/>
              <a:chExt cx="4171" cy="481"/>
            </a:xfrm>
          </p:grpSpPr>
          <p:sp>
            <p:nvSpPr>
              <p:cNvPr id="42" name="Text Box 11"/>
              <p:cNvSpPr txBox="1">
                <a:spLocks noChangeArrowheads="1"/>
              </p:cNvSpPr>
              <p:nvPr/>
            </p:nvSpPr>
            <p:spPr bwMode="auto">
              <a:xfrm>
                <a:off x="-157" y="1641"/>
                <a:ext cx="1681"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Inventory turnover = </a:t>
                </a:r>
              </a:p>
            </p:txBody>
          </p:sp>
          <p:grpSp>
            <p:nvGrpSpPr>
              <p:cNvPr id="43" name="Group 42"/>
              <p:cNvGrpSpPr>
                <a:grpSpLocks/>
              </p:cNvGrpSpPr>
              <p:nvPr/>
            </p:nvGrpSpPr>
            <p:grpSpPr bwMode="auto">
              <a:xfrm>
                <a:off x="1985" y="1460"/>
                <a:ext cx="2029" cy="481"/>
                <a:chOff x="-119" y="2244"/>
                <a:chExt cx="2029" cy="481"/>
              </a:xfrm>
            </p:grpSpPr>
            <p:sp>
              <p:nvSpPr>
                <p:cNvPr id="44" name="Text Box 13"/>
                <p:cNvSpPr txBox="1">
                  <a:spLocks noChangeArrowheads="1"/>
                </p:cNvSpPr>
                <p:nvPr/>
              </p:nvSpPr>
              <p:spPr bwMode="auto">
                <a:xfrm>
                  <a:off x="7" y="2244"/>
                  <a:ext cx="1694" cy="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40000"/>
                    </a:spcBef>
                  </a:pPr>
                  <a:r>
                    <a:rPr lang="en-US" sz="2000" b="1" dirty="0"/>
                    <a:t>Cost of goods sold</a:t>
                  </a:r>
                </a:p>
                <a:p>
                  <a:pPr algn="ctr">
                    <a:spcBef>
                      <a:spcPct val="40000"/>
                    </a:spcBef>
                  </a:pPr>
                  <a:r>
                    <a:rPr lang="en-US" sz="2000" b="1" dirty="0"/>
                    <a:t>Inventory investment</a:t>
                  </a:r>
                </a:p>
              </p:txBody>
            </p:sp>
            <p:sp>
              <p:nvSpPr>
                <p:cNvPr id="45" name="Line 14"/>
                <p:cNvSpPr>
                  <a:spLocks noChangeShapeType="1"/>
                </p:cNvSpPr>
                <p:nvPr/>
              </p:nvSpPr>
              <p:spPr bwMode="auto">
                <a:xfrm>
                  <a:off x="-119" y="2488"/>
                  <a:ext cx="202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41" name="Text Box 23"/>
            <p:cNvSpPr txBox="1">
              <a:spLocks noChangeArrowheads="1"/>
            </p:cNvSpPr>
            <p:nvPr/>
          </p:nvSpPr>
          <p:spPr bwMode="auto">
            <a:xfrm>
              <a:off x="3479514" y="1638535"/>
              <a:ext cx="3073124" cy="367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 14.2 / 1.69 = 8.4 weeks</a:t>
              </a:r>
            </a:p>
          </p:txBody>
        </p:sp>
      </p:grpSp>
      <p:grpSp>
        <p:nvGrpSpPr>
          <p:cNvPr id="49" name="Group 48"/>
          <p:cNvGrpSpPr/>
          <p:nvPr/>
        </p:nvGrpSpPr>
        <p:grpSpPr>
          <a:xfrm>
            <a:off x="3763753" y="3535111"/>
            <a:ext cx="8040226" cy="2811963"/>
            <a:chOff x="1697038" y="3004478"/>
            <a:chExt cx="6994788" cy="2639444"/>
          </a:xfrm>
        </p:grpSpPr>
        <p:grpSp>
          <p:nvGrpSpPr>
            <p:cNvPr id="50" name="Group 49"/>
            <p:cNvGrpSpPr/>
            <p:nvPr/>
          </p:nvGrpSpPr>
          <p:grpSpPr>
            <a:xfrm>
              <a:off x="1763705" y="3004478"/>
              <a:ext cx="6928121" cy="2639444"/>
              <a:chOff x="1763705" y="3004478"/>
              <a:chExt cx="6928121" cy="2639444"/>
            </a:xfrm>
          </p:grpSpPr>
          <p:sp>
            <p:nvSpPr>
              <p:cNvPr id="54" name="Text Box 15"/>
              <p:cNvSpPr txBox="1">
                <a:spLocks noChangeArrowheads="1"/>
              </p:cNvSpPr>
              <p:nvPr/>
            </p:nvSpPr>
            <p:spPr bwMode="auto">
              <a:xfrm>
                <a:off x="4029075" y="4133850"/>
                <a:ext cx="214265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b="1" dirty="0"/>
                  <a:t>= 14.2 / 1.69 = 8.4</a:t>
                </a:r>
              </a:p>
            </p:txBody>
          </p:sp>
          <p:sp>
            <p:nvSpPr>
              <p:cNvPr id="55" name="Rectangle 17"/>
              <p:cNvSpPr>
                <a:spLocks noChangeArrowheads="1"/>
              </p:cNvSpPr>
              <p:nvPr/>
            </p:nvSpPr>
            <p:spPr bwMode="auto">
              <a:xfrm>
                <a:off x="1763705" y="3004478"/>
                <a:ext cx="6928121" cy="2639444"/>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56" name="Group 18"/>
              <p:cNvGrpSpPr>
                <a:grpSpLocks/>
              </p:cNvGrpSpPr>
              <p:nvPr/>
            </p:nvGrpSpPr>
            <p:grpSpPr bwMode="auto">
              <a:xfrm>
                <a:off x="2163762" y="4176710"/>
                <a:ext cx="5718175" cy="930274"/>
                <a:chOff x="770" y="2721"/>
                <a:chExt cx="3602" cy="586"/>
              </a:xfrm>
            </p:grpSpPr>
            <p:sp>
              <p:nvSpPr>
                <p:cNvPr id="57" name="Text Box 19"/>
                <p:cNvSpPr txBox="1">
                  <a:spLocks noChangeArrowheads="1"/>
                </p:cNvSpPr>
                <p:nvPr/>
              </p:nvSpPr>
              <p:spPr bwMode="auto">
                <a:xfrm>
                  <a:off x="770" y="2797"/>
                  <a:ext cx="1158"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dirty="0"/>
                    <a:t>Weeks of supply =</a:t>
                  </a:r>
                </a:p>
              </p:txBody>
            </p:sp>
            <p:grpSp>
              <p:nvGrpSpPr>
                <p:cNvPr id="58" name="Group 20"/>
                <p:cNvGrpSpPr>
                  <a:grpSpLocks/>
                </p:cNvGrpSpPr>
                <p:nvPr/>
              </p:nvGrpSpPr>
              <p:grpSpPr bwMode="auto">
                <a:xfrm>
                  <a:off x="1980" y="2721"/>
                  <a:ext cx="2392" cy="586"/>
                  <a:chOff x="1989" y="2865"/>
                  <a:chExt cx="2392" cy="586"/>
                </a:xfrm>
              </p:grpSpPr>
              <p:sp>
                <p:nvSpPr>
                  <p:cNvPr id="59" name="Text Box 21"/>
                  <p:cNvSpPr txBox="1">
                    <a:spLocks noChangeArrowheads="1"/>
                  </p:cNvSpPr>
                  <p:nvPr/>
                </p:nvSpPr>
                <p:spPr bwMode="auto">
                  <a:xfrm>
                    <a:off x="1989" y="2865"/>
                    <a:ext cx="2392" cy="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spcBef>
                        <a:spcPct val="40000"/>
                      </a:spcBef>
                    </a:pPr>
                    <a:r>
                      <a:rPr lang="en-US" sz="2000" b="1" dirty="0"/>
                      <a:t>Inventory investment</a:t>
                    </a:r>
                  </a:p>
                  <a:p>
                    <a:pPr algn="ctr">
                      <a:lnSpc>
                        <a:spcPct val="90000"/>
                      </a:lnSpc>
                      <a:spcBef>
                        <a:spcPct val="40000"/>
                      </a:spcBef>
                    </a:pPr>
                    <a:r>
                      <a:rPr lang="en-US" sz="2000" b="1" dirty="0"/>
                      <a:t>Average weekly cost of goods sold</a:t>
                    </a:r>
                  </a:p>
                  <a:p>
                    <a:pPr algn="ctr">
                      <a:lnSpc>
                        <a:spcPct val="90000"/>
                      </a:lnSpc>
                      <a:spcBef>
                        <a:spcPct val="40000"/>
                      </a:spcBef>
                    </a:pPr>
                    <a:r>
                      <a:rPr lang="en-US" sz="2000" b="1" dirty="0"/>
                      <a:t>= 1.69 / 2.73 = 6.19 weeks</a:t>
                    </a:r>
                  </a:p>
                </p:txBody>
              </p:sp>
              <p:sp>
                <p:nvSpPr>
                  <p:cNvPr id="60" name="Line 22"/>
                  <p:cNvSpPr>
                    <a:spLocks noChangeShapeType="1"/>
                  </p:cNvSpPr>
                  <p:nvPr/>
                </p:nvSpPr>
                <p:spPr bwMode="auto">
                  <a:xfrm>
                    <a:off x="2013" y="3042"/>
                    <a:ext cx="236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51" name="Group 24"/>
            <p:cNvGrpSpPr>
              <a:grpSpLocks/>
            </p:cNvGrpSpPr>
            <p:nvPr/>
          </p:nvGrpSpPr>
          <p:grpSpPr bwMode="auto">
            <a:xfrm>
              <a:off x="1697038" y="3216275"/>
              <a:ext cx="4948239" cy="514350"/>
              <a:chOff x="70" y="2116"/>
              <a:chExt cx="3117" cy="324"/>
            </a:xfrm>
          </p:grpSpPr>
          <p:sp>
            <p:nvSpPr>
              <p:cNvPr id="52" name="Text Box 25"/>
              <p:cNvSpPr txBox="1">
                <a:spLocks noChangeArrowheads="1"/>
              </p:cNvSpPr>
              <p:nvPr/>
            </p:nvSpPr>
            <p:spPr bwMode="auto">
              <a:xfrm>
                <a:off x="70" y="2116"/>
                <a:ext cx="1842" cy="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90000"/>
                  </a:lnSpc>
                </a:pPr>
                <a:r>
                  <a:rPr lang="en-US" sz="2000" b="1" dirty="0"/>
                  <a:t>Average weekly cost of goods sold</a:t>
                </a:r>
              </a:p>
            </p:txBody>
          </p:sp>
          <p:sp>
            <p:nvSpPr>
              <p:cNvPr id="53" name="Text Box 26"/>
              <p:cNvSpPr txBox="1">
                <a:spLocks noChangeArrowheads="1"/>
              </p:cNvSpPr>
              <p:nvPr/>
            </p:nvSpPr>
            <p:spPr bwMode="auto">
              <a:xfrm>
                <a:off x="1939" y="2122"/>
                <a:ext cx="1248"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b="1" dirty="0" smtClean="0"/>
                  <a:t>= $14.2 / 52 = $.273</a:t>
                </a:r>
                <a:endParaRPr lang="en-US" sz="2000" b="1" dirty="0"/>
              </a:p>
            </p:txBody>
          </p:sp>
        </p:grpSp>
      </p:grpSp>
    </p:spTree>
    <p:extLst>
      <p:ext uri="{BB962C8B-B14F-4D97-AF65-F5344CB8AC3E}">
        <p14:creationId xmlns:p14="http://schemas.microsoft.com/office/powerpoint/2010/main" val="145513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oter Placeholder 3"/>
          <p:cNvSpPr>
            <a:spLocks noGrp="1"/>
          </p:cNvSpPr>
          <p:nvPr>
            <p:ph type="ftr" sz="quarter" idx="4294967295"/>
          </p:nvPr>
        </p:nvSpPr>
        <p:spPr>
          <a:xfrm>
            <a:off x="1542055" y="6221222"/>
            <a:ext cx="6425079" cy="637441"/>
          </a:xfrm>
          <a:prstGeom prst="rect">
            <a:avLst/>
          </a:prstGeom>
        </p:spPr>
        <p:txBody>
          <a:bodyPr/>
          <a:lstStyle/>
          <a:p>
            <a:r>
              <a:rPr lang="en-US"/>
              <a:t>Copyright © 2020 Pearson Education, Inc.  </a:t>
            </a:r>
            <a:endParaRPr lang="en-US" dirty="0"/>
          </a:p>
        </p:txBody>
      </p:sp>
      <p:sp>
        <p:nvSpPr>
          <p:cNvPr id="140290" name="Rectangle 2"/>
          <p:cNvSpPr>
            <a:spLocks noGrp="1" noChangeArrowheads="1"/>
          </p:cNvSpPr>
          <p:nvPr>
            <p:ph type="title"/>
          </p:nvPr>
        </p:nvSpPr>
        <p:spPr>
          <a:xfrm>
            <a:off x="572559" y="152400"/>
            <a:ext cx="11074400" cy="562495"/>
          </a:xfrm>
          <a:noFill/>
          <a:ln/>
          <a:extLst>
            <a:ext uri="{909E8E84-426E-40DD-AFC4-6F175D3DCCD1}">
              <a14:hiddenFill xmlns:a14="http://schemas.microsoft.com/office/drawing/2010/main">
                <a:solidFill>
                  <a:srgbClr val="2FFF74"/>
                </a:solidFill>
              </a14:hiddenFill>
            </a:ext>
          </a:extLst>
        </p:spPr>
        <p:txBody>
          <a:bodyPr>
            <a:normAutofit/>
          </a:bodyPr>
          <a:lstStyle/>
          <a:p>
            <a:r>
              <a:rPr lang="en-US" sz="3200" b="1" dirty="0" smtClean="0">
                <a:latin typeface="Calibri" panose="020F0502020204030204" pitchFamily="34" charset="0"/>
                <a:cs typeface="Calibri" panose="020F0502020204030204" pitchFamily="34" charset="0"/>
              </a:rPr>
              <a:t>Independent Demand &amp; Dependent Demand</a:t>
            </a:r>
            <a:endParaRPr lang="en-US" sz="3200" b="1" dirty="0">
              <a:latin typeface="Calibri" panose="020F0502020204030204" pitchFamily="34" charset="0"/>
              <a:cs typeface="Calibri" panose="020F0502020204030204" pitchFamily="34" charset="0"/>
            </a:endParaRPr>
          </a:p>
        </p:txBody>
      </p:sp>
      <p:sp>
        <p:nvSpPr>
          <p:cNvPr id="23" name="Rectangle 3"/>
          <p:cNvSpPr>
            <a:spLocks noGrp="1" noChangeArrowheads="1"/>
          </p:cNvSpPr>
          <p:nvPr>
            <p:ph idx="1"/>
          </p:nvPr>
        </p:nvSpPr>
        <p:spPr>
          <a:xfrm>
            <a:off x="680258" y="803160"/>
            <a:ext cx="10515600" cy="4351338"/>
          </a:xfrm>
        </p:spPr>
        <p:txBody>
          <a:bodyPr lIns="90488" tIns="44450" rIns="90488" bIns="44450">
            <a:normAutofit fontScale="85000" lnSpcReduction="20000"/>
          </a:bodyPr>
          <a:lstStyle/>
          <a:p>
            <a:pPr eaLnBrk="1" hangingPunct="1"/>
            <a:r>
              <a:rPr lang="en-US" sz="1600" b="1" dirty="0" smtClean="0">
                <a:solidFill>
                  <a:srgbClr val="333333"/>
                </a:solidFill>
                <a:cs typeface="Arial" charset="0"/>
              </a:rPr>
              <a:t>Independent Demand </a:t>
            </a:r>
            <a:r>
              <a:rPr lang="en-US" sz="1600" dirty="0" smtClean="0">
                <a:solidFill>
                  <a:srgbClr val="333333"/>
                </a:solidFill>
                <a:cs typeface="Arial" charset="0"/>
              </a:rPr>
              <a:t>is The </a:t>
            </a:r>
            <a:r>
              <a:rPr lang="en-US" sz="1600" dirty="0">
                <a:solidFill>
                  <a:srgbClr val="333333"/>
                </a:solidFill>
                <a:cs typeface="Arial" charset="0"/>
              </a:rPr>
              <a:t>demand for an item that is unrelated to the demand for other items. Demand for finished goods, parts required for destructive testing, and service parts requirements are examples of independent demand. </a:t>
            </a:r>
            <a:r>
              <a:rPr lang="en-US" sz="1600" i="1" dirty="0">
                <a:solidFill>
                  <a:srgbClr val="333333"/>
                </a:solidFill>
                <a:cs typeface="Arial" charset="0"/>
              </a:rPr>
              <a:t>Sourced from APICS 13</a:t>
            </a:r>
            <a:r>
              <a:rPr lang="en-US" sz="1600" i="1" baseline="30000" dirty="0">
                <a:solidFill>
                  <a:srgbClr val="333333"/>
                </a:solidFill>
                <a:cs typeface="Arial" charset="0"/>
              </a:rPr>
              <a:t>th</a:t>
            </a:r>
            <a:r>
              <a:rPr lang="en-US" sz="1600" i="1" dirty="0">
                <a:solidFill>
                  <a:srgbClr val="333333"/>
                </a:solidFill>
                <a:cs typeface="Arial" charset="0"/>
              </a:rPr>
              <a:t> Edition Dictionary Online</a:t>
            </a:r>
            <a:endParaRPr lang="en-US" sz="1600" dirty="0"/>
          </a:p>
          <a:p>
            <a:pPr eaLnBrk="1" hangingPunct="1"/>
            <a:r>
              <a:rPr lang="en-US" sz="1600" dirty="0"/>
              <a:t>Unpredictable </a:t>
            </a:r>
          </a:p>
          <a:p>
            <a:pPr lvl="1" eaLnBrk="1" hangingPunct="1">
              <a:buFont typeface="Wingdings" pitchFamily="2" charset="2"/>
              <a:buChar char="ð"/>
            </a:pPr>
            <a:r>
              <a:rPr lang="en-US" sz="1600" dirty="0"/>
              <a:t>usually forecasted</a:t>
            </a:r>
          </a:p>
          <a:p>
            <a:pPr marL="165100" indent="0" eaLnBrk="1" hangingPunct="1">
              <a:buNone/>
            </a:pPr>
            <a:r>
              <a:rPr lang="en-US" sz="1600" b="1" dirty="0" smtClean="0">
                <a:solidFill>
                  <a:srgbClr val="990000"/>
                </a:solidFill>
                <a:latin typeface="Times New Roman" pitchFamily="18" charset="0"/>
              </a:rPr>
              <a:t>Demand </a:t>
            </a:r>
            <a:r>
              <a:rPr lang="en-US" sz="1600" b="1" dirty="0">
                <a:solidFill>
                  <a:srgbClr val="990000"/>
                </a:solidFill>
                <a:latin typeface="Times New Roman" pitchFamily="18" charset="0"/>
              </a:rPr>
              <a:t>for tables . . .</a:t>
            </a:r>
            <a:r>
              <a:rPr lang="en-US" sz="1600" dirty="0">
                <a:latin typeface="Times New Roman" pitchFamily="18" charset="0"/>
              </a:rPr>
              <a:t> </a:t>
            </a:r>
          </a:p>
          <a:p>
            <a:r>
              <a:rPr lang="en-US" sz="1600" b="1" dirty="0" smtClean="0">
                <a:solidFill>
                  <a:srgbClr val="333333"/>
                </a:solidFill>
                <a:cs typeface="Arial" charset="0"/>
              </a:rPr>
              <a:t>Dependent Demand </a:t>
            </a:r>
            <a:r>
              <a:rPr lang="en-US" sz="1600" b="0" dirty="0" smtClean="0">
                <a:solidFill>
                  <a:srgbClr val="333333"/>
                </a:solidFill>
                <a:cs typeface="Arial" charset="0"/>
              </a:rPr>
              <a:t>is  demand that is directly related to or derived from the bill of material structure for other items or end product. Such demands are therefore calculated and need not and should not be forecast</a:t>
            </a:r>
          </a:p>
          <a:p>
            <a:r>
              <a:rPr lang="en-US" sz="1600" b="0" i="1" dirty="0" smtClean="0">
                <a:solidFill>
                  <a:srgbClr val="333333"/>
                </a:solidFill>
                <a:cs typeface="Arial" charset="0"/>
              </a:rPr>
              <a:t>Sourced from APICS 13</a:t>
            </a:r>
            <a:r>
              <a:rPr lang="en-US" sz="1600" b="0" i="1" baseline="30000" dirty="0" smtClean="0">
                <a:solidFill>
                  <a:srgbClr val="333333"/>
                </a:solidFill>
                <a:cs typeface="Arial" charset="0"/>
              </a:rPr>
              <a:t>th</a:t>
            </a:r>
            <a:r>
              <a:rPr lang="en-US" sz="1600" b="0" i="1" dirty="0" smtClean="0">
                <a:solidFill>
                  <a:srgbClr val="333333"/>
                </a:solidFill>
                <a:cs typeface="Arial" charset="0"/>
              </a:rPr>
              <a:t> Edition Dictionary </a:t>
            </a:r>
            <a:endParaRPr lang="en-US" sz="1600" b="0" dirty="0" smtClean="0"/>
          </a:p>
          <a:p>
            <a:r>
              <a:rPr lang="en-US" sz="1600" dirty="0" smtClean="0"/>
              <a:t>Tied </a:t>
            </a:r>
            <a:r>
              <a:rPr lang="en-US" sz="1600" dirty="0"/>
              <a:t>to the production of another item</a:t>
            </a:r>
          </a:p>
          <a:p>
            <a:r>
              <a:rPr lang="en-US" sz="1600" dirty="0"/>
              <a:t>Relevant mostly to manufacturers</a:t>
            </a:r>
          </a:p>
          <a:p>
            <a:pPr marL="119062" indent="0">
              <a:buNone/>
            </a:pPr>
            <a:r>
              <a:rPr lang="en-US" sz="1600" b="1" dirty="0" smtClean="0">
                <a:solidFill>
                  <a:srgbClr val="990000"/>
                </a:solidFill>
                <a:latin typeface="Times New Roman" pitchFamily="18" charset="0"/>
              </a:rPr>
              <a:t>Once we decide how many tables we want to make</a:t>
            </a:r>
            <a:r>
              <a:rPr lang="en-US" sz="1600" b="1" dirty="0">
                <a:solidFill>
                  <a:srgbClr val="990000"/>
                </a:solidFill>
                <a:latin typeface="Times New Roman" pitchFamily="18" charset="0"/>
              </a:rPr>
              <a:t>, how many legs, tabletops, screws, etc. do we need</a:t>
            </a:r>
            <a:r>
              <a:rPr lang="en-US" sz="1600" b="1" dirty="0" smtClean="0">
                <a:solidFill>
                  <a:srgbClr val="990000"/>
                </a:solidFill>
                <a:latin typeface="Times New Roman" pitchFamily="18" charset="0"/>
              </a:rPr>
              <a:t>?</a:t>
            </a:r>
          </a:p>
          <a:p>
            <a:pPr marL="119062" indent="0">
              <a:buNone/>
            </a:pPr>
            <a:r>
              <a:rPr lang="en-US" sz="1600" b="1" dirty="0" smtClean="0">
                <a:solidFill>
                  <a:srgbClr val="990000"/>
                </a:solidFill>
                <a:latin typeface="Times New Roman" pitchFamily="18" charset="0"/>
              </a:rPr>
              <a:t>Example: </a:t>
            </a:r>
            <a:endParaRPr lang="en-US" sz="1600" b="1" dirty="0">
              <a:solidFill>
                <a:srgbClr val="990000"/>
              </a:solidFill>
              <a:latin typeface="Times New Roman" pitchFamily="18" charset="0"/>
            </a:endParaRPr>
          </a:p>
          <a:p>
            <a:pPr lvl="1">
              <a:buFont typeface="Wingdings" panose="05000000000000000000" pitchFamily="2" charset="2"/>
              <a:buChar char="§"/>
              <a:defRPr/>
            </a:pPr>
            <a:r>
              <a:rPr lang="en-US" sz="1800" b="1" dirty="0">
                <a:solidFill>
                  <a:schemeClr val="accent5">
                    <a:lumMod val="75000"/>
                  </a:schemeClr>
                </a:solidFill>
              </a:rPr>
              <a:t>Independent demand:</a:t>
            </a:r>
          </a:p>
          <a:p>
            <a:pPr lvl="2">
              <a:buFont typeface="Wingdings" panose="05000000000000000000" pitchFamily="2" charset="2"/>
              <a:buChar char="§"/>
              <a:defRPr/>
            </a:pPr>
            <a:r>
              <a:rPr lang="en-US" sz="1800" dirty="0"/>
              <a:t>Kitchen table – Need 500 tables five weeks from now</a:t>
            </a:r>
          </a:p>
          <a:p>
            <a:pPr lvl="2">
              <a:buFont typeface="Wingdings" panose="05000000000000000000" pitchFamily="2" charset="2"/>
              <a:buChar char="§"/>
              <a:defRPr/>
            </a:pPr>
            <a:endParaRPr lang="en-US" sz="1800" dirty="0"/>
          </a:p>
          <a:p>
            <a:pPr lvl="1">
              <a:buFont typeface="Wingdings" panose="05000000000000000000" pitchFamily="2" charset="2"/>
              <a:buChar char="§"/>
              <a:defRPr/>
            </a:pPr>
            <a:r>
              <a:rPr lang="en-US" sz="1800" b="1" dirty="0">
                <a:solidFill>
                  <a:schemeClr val="accent5">
                    <a:lumMod val="75000"/>
                  </a:schemeClr>
                </a:solidFill>
              </a:rPr>
              <a:t>Dependent demand:</a:t>
            </a:r>
          </a:p>
          <a:p>
            <a:pPr lvl="2">
              <a:buFont typeface="Wingdings" panose="05000000000000000000" pitchFamily="2" charset="2"/>
              <a:buChar char="§"/>
              <a:defRPr/>
            </a:pPr>
            <a:r>
              <a:rPr lang="en-US" sz="1800" dirty="0"/>
              <a:t>Kitchen table legs – Need 4 per table or 2,000 legs </a:t>
            </a:r>
          </a:p>
          <a:p>
            <a:pPr lvl="1" eaLnBrk="1" hangingPunct="1">
              <a:buFont typeface="Wingdings" pitchFamily="2" charset="2"/>
              <a:buChar char="ð"/>
            </a:pPr>
            <a:endParaRPr lang="en-US" sz="2400" dirty="0"/>
          </a:p>
        </p:txBody>
      </p:sp>
    </p:spTree>
    <p:extLst>
      <p:ext uri="{BB962C8B-B14F-4D97-AF65-F5344CB8AC3E}">
        <p14:creationId xmlns:p14="http://schemas.microsoft.com/office/powerpoint/2010/main" val="332449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0839"/>
          </a:xfrm>
        </p:spPr>
        <p:txBody>
          <a:bodyPr>
            <a:normAutofit/>
          </a:bodyPr>
          <a:lstStyle/>
          <a:p>
            <a:r>
              <a:rPr lang="en-CA" sz="3200" b="1" dirty="0" smtClean="0">
                <a:latin typeface="Calibri" panose="020F0502020204030204" pitchFamily="34" charset="0"/>
                <a:cs typeface="Calibri" panose="020F0502020204030204" pitchFamily="34" charset="0"/>
              </a:rPr>
              <a:t>Landed Cost &amp; Reverse Logistics</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24</a:t>
            </a:fld>
            <a:endParaRPr lang="en-CA"/>
          </a:p>
        </p:txBody>
      </p:sp>
      <p:sp>
        <p:nvSpPr>
          <p:cNvPr id="4" name="Rectangle 3"/>
          <p:cNvSpPr/>
          <p:nvPr/>
        </p:nvSpPr>
        <p:spPr>
          <a:xfrm>
            <a:off x="712124" y="1051425"/>
            <a:ext cx="10641676" cy="1785104"/>
          </a:xfrm>
          <a:prstGeom prst="rect">
            <a:avLst/>
          </a:prstGeom>
        </p:spPr>
        <p:txBody>
          <a:bodyPr wrap="square">
            <a:spAutoFit/>
          </a:bodyPr>
          <a:lstStyle/>
          <a:p>
            <a:pPr>
              <a:buFont typeface="Wingdings" pitchFamily="-72" charset="2"/>
              <a:buChar char="§"/>
            </a:pPr>
            <a:r>
              <a:rPr lang="en-US" sz="2000" dirty="0" smtClean="0">
                <a:solidFill>
                  <a:schemeClr val="accent5">
                    <a:lumMod val="50000"/>
                  </a:schemeClr>
                </a:solidFill>
              </a:rPr>
              <a:t>Landed cost – </a:t>
            </a:r>
            <a:r>
              <a:rPr lang="en-US" b="0" dirty="0" smtClean="0"/>
              <a:t>The cost of a product plus all costs driven by logistics activities, such as transportation, warehousing, handling, customs fees, etc.</a:t>
            </a:r>
          </a:p>
          <a:p>
            <a:pPr>
              <a:buFont typeface="Wingdings" pitchFamily="-72" charset="2"/>
              <a:buChar char="§"/>
            </a:pPr>
            <a:r>
              <a:rPr lang="en-US" b="0" dirty="0" smtClean="0"/>
              <a:t>Landed costs become more important for firms that participate in international logistics because these firms will incur multiple types of costs throughout their supply chain. </a:t>
            </a:r>
          </a:p>
          <a:p>
            <a:pPr lvl="0">
              <a:buFont typeface="Wingdings" pitchFamily="-72" charset="2"/>
              <a:buChar char="§"/>
            </a:pPr>
            <a:r>
              <a:rPr lang="en-US" b="0" dirty="0" smtClean="0"/>
              <a:t>International supply chains will have to consider landed costs in the forms of customs fees, and they need to pay a freight forwarder to be an intermediary between the shipping organization and the actual carrier.</a:t>
            </a:r>
            <a:endParaRPr lang="en-CA" b="0" dirty="0"/>
          </a:p>
        </p:txBody>
      </p:sp>
      <p:sp>
        <p:nvSpPr>
          <p:cNvPr id="5" name="Rectangle 4"/>
          <p:cNvSpPr/>
          <p:nvPr/>
        </p:nvSpPr>
        <p:spPr>
          <a:xfrm>
            <a:off x="712124" y="2999355"/>
            <a:ext cx="10335491" cy="2308324"/>
          </a:xfrm>
          <a:prstGeom prst="rect">
            <a:avLst/>
          </a:prstGeom>
        </p:spPr>
        <p:txBody>
          <a:bodyPr wrap="square">
            <a:spAutoFit/>
          </a:bodyPr>
          <a:lstStyle/>
          <a:p>
            <a:pPr>
              <a:buFont typeface="Wingdings" pitchFamily="-72" charset="2"/>
              <a:buChar char="§"/>
            </a:pPr>
            <a:r>
              <a:rPr lang="en-US" dirty="0" smtClean="0">
                <a:solidFill>
                  <a:schemeClr val="accent5">
                    <a:lumMod val="50000"/>
                  </a:schemeClr>
                </a:solidFill>
                <a:latin typeface="Calibri" panose="020F0502020204030204" pitchFamily="34" charset="0"/>
                <a:cs typeface="Calibri" panose="020F0502020204030204" pitchFamily="34" charset="0"/>
              </a:rPr>
              <a:t>Reverse logistics system </a:t>
            </a:r>
            <a:r>
              <a:rPr lang="en-US" dirty="0" smtClean="0">
                <a:latin typeface="Calibri" panose="020F0502020204030204" pitchFamily="34" charset="0"/>
                <a:cs typeface="Calibri" panose="020F0502020204030204" pitchFamily="34" charset="0"/>
              </a:rPr>
              <a:t>– </a:t>
            </a:r>
            <a:r>
              <a:rPr lang="en-US" b="0" dirty="0" smtClean="0">
                <a:latin typeface="Calibri" panose="020F0502020204030204" pitchFamily="34" charset="0"/>
                <a:cs typeface="Calibri" panose="020F0502020204030204" pitchFamily="34" charset="0"/>
              </a:rPr>
              <a:t>A complete supply chain dedicated to the reverse flow of products and materials for the purpose of returns, repair, remanufacture, and/or recycling. </a:t>
            </a:r>
          </a:p>
          <a:p>
            <a:pPr>
              <a:buFont typeface="Wingdings" pitchFamily="-72" charset="2"/>
              <a:buChar char="§"/>
            </a:pPr>
            <a:r>
              <a:rPr lang="en-US" dirty="0" smtClean="0">
                <a:latin typeface="Calibri" panose="020F0502020204030204" pitchFamily="34" charset="0"/>
                <a:cs typeface="Calibri" panose="020F0502020204030204" pitchFamily="34" charset="0"/>
              </a:rPr>
              <a:t>Challenges:</a:t>
            </a:r>
          </a:p>
          <a:p>
            <a:pPr lvl="1">
              <a:buFont typeface="Wingdings" pitchFamily="-72" charset="2"/>
              <a:buChar char="§"/>
            </a:pPr>
            <a:r>
              <a:rPr lang="en-US" dirty="0" smtClean="0">
                <a:latin typeface="Calibri" panose="020F0502020204030204" pitchFamily="34" charset="0"/>
                <a:cs typeface="Calibri" panose="020F0502020204030204" pitchFamily="34" charset="0"/>
              </a:rPr>
              <a:t>Firms have less control over the timing, transportation modes used, and packaging for goods flowing back up the supply chain.</a:t>
            </a:r>
          </a:p>
          <a:p>
            <a:pPr lvl="1">
              <a:buFont typeface="Wingdings" pitchFamily="-72" charset="2"/>
              <a:buChar char="§"/>
            </a:pPr>
            <a:r>
              <a:rPr lang="en-US" dirty="0" smtClean="0">
                <a:latin typeface="Calibri" panose="020F0502020204030204" pitchFamily="34" charset="0"/>
                <a:cs typeface="Calibri" panose="020F0502020204030204" pitchFamily="34" charset="0"/>
              </a:rPr>
              <a:t>Goods can flow back up the supply chain for a variety of reasons and a reverse logistics system needs to be able to sort and handle these different flows.</a:t>
            </a:r>
          </a:p>
          <a:p>
            <a:pPr lvl="1">
              <a:buFont typeface="Wingdings" pitchFamily="-72" charset="2"/>
              <a:buChar char="§"/>
            </a:pPr>
            <a:r>
              <a:rPr lang="en-US" dirty="0" smtClean="0">
                <a:latin typeface="Calibri" panose="020F0502020204030204" pitchFamily="34" charset="0"/>
                <a:cs typeface="Calibri" panose="020F0502020204030204" pitchFamily="34" charset="0"/>
              </a:rPr>
              <a:t>Forward logistics systems typically aren’t set up to handle reverse logistics flows.</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456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9028"/>
          </a:xfrm>
        </p:spPr>
        <p:txBody>
          <a:bodyPr>
            <a:normAutofit/>
          </a:bodyPr>
          <a:lstStyle/>
          <a:p>
            <a:r>
              <a:rPr lang="en-CA" sz="3200" b="1" dirty="0" smtClean="0">
                <a:latin typeface="Calibri" panose="020F0502020204030204" pitchFamily="34" charset="0"/>
                <a:cs typeface="Calibri" panose="020F0502020204030204" pitchFamily="34" charset="0"/>
              </a:rPr>
              <a:t>Periodic &amp; Continuous Review Systems</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25</a:t>
            </a:fld>
            <a:endParaRPr lang="en-CA"/>
          </a:p>
        </p:txBody>
      </p:sp>
      <p:sp>
        <p:nvSpPr>
          <p:cNvPr id="5" name="Rectangle 4"/>
          <p:cNvSpPr/>
          <p:nvPr/>
        </p:nvSpPr>
        <p:spPr>
          <a:xfrm>
            <a:off x="755073" y="1014154"/>
            <a:ext cx="3833552" cy="2142125"/>
          </a:xfrm>
          <a:prstGeom prst="rect">
            <a:avLst/>
          </a:prstGeom>
        </p:spPr>
        <p:txBody>
          <a:bodyPr wrap="square">
            <a:spAutoFit/>
          </a:bodyPr>
          <a:lstStyle/>
          <a:p>
            <a:pPr>
              <a:lnSpc>
                <a:spcPct val="90000"/>
              </a:lnSpc>
            </a:pPr>
            <a:r>
              <a:rPr lang="en-US" sz="2000" b="1" dirty="0" smtClean="0"/>
              <a:t>Periodic Review:</a:t>
            </a:r>
          </a:p>
          <a:p>
            <a:pPr>
              <a:lnSpc>
                <a:spcPct val="90000"/>
              </a:lnSpc>
            </a:pPr>
            <a:endParaRPr lang="en-US" sz="2000" b="1" dirty="0" smtClean="0"/>
          </a:p>
          <a:p>
            <a:pPr marL="285750" indent="-285750">
              <a:lnSpc>
                <a:spcPct val="90000"/>
              </a:lnSpc>
              <a:buFont typeface="Arial" panose="020B0604020202020204" pitchFamily="34" charset="0"/>
              <a:buChar char="•"/>
            </a:pPr>
            <a:r>
              <a:rPr lang="en-US" dirty="0" smtClean="0"/>
              <a:t>Fixed order intervals</a:t>
            </a:r>
          </a:p>
          <a:p>
            <a:pPr marL="285750" indent="-285750">
              <a:lnSpc>
                <a:spcPct val="90000"/>
              </a:lnSpc>
              <a:buFont typeface="Arial" panose="020B0604020202020204" pitchFamily="34" charset="0"/>
              <a:buChar char="•"/>
            </a:pPr>
            <a:r>
              <a:rPr lang="en-US" dirty="0" smtClean="0"/>
              <a:t>Variable order sizes</a:t>
            </a:r>
          </a:p>
          <a:p>
            <a:pPr marL="285750" indent="-285750">
              <a:lnSpc>
                <a:spcPct val="90000"/>
              </a:lnSpc>
              <a:buFont typeface="Arial" panose="020B0604020202020204" pitchFamily="34" charset="0"/>
              <a:buChar char="•"/>
            </a:pPr>
            <a:r>
              <a:rPr lang="en-US" dirty="0" smtClean="0"/>
              <a:t>Convenient to administer</a:t>
            </a:r>
          </a:p>
          <a:p>
            <a:pPr marL="285750" indent="-285750">
              <a:lnSpc>
                <a:spcPct val="90000"/>
              </a:lnSpc>
              <a:buFont typeface="Arial" panose="020B0604020202020204" pitchFamily="34" charset="0"/>
              <a:buChar char="•"/>
            </a:pPr>
            <a:r>
              <a:rPr lang="en-US" dirty="0" smtClean="0"/>
              <a:t>Orders may be combined</a:t>
            </a:r>
          </a:p>
          <a:p>
            <a:pPr marL="285750" indent="-285750">
              <a:lnSpc>
                <a:spcPct val="90000"/>
              </a:lnSpc>
              <a:buFont typeface="Arial" panose="020B0604020202020204" pitchFamily="34" charset="0"/>
              <a:buChar char="•"/>
            </a:pPr>
            <a:r>
              <a:rPr lang="en-US" dirty="0" smtClean="0"/>
              <a:t>Inventory position only required at review</a:t>
            </a:r>
            <a:endParaRPr lang="en-US" dirty="0"/>
          </a:p>
        </p:txBody>
      </p:sp>
      <p:sp>
        <p:nvSpPr>
          <p:cNvPr id="6" name="Rectangle 5"/>
          <p:cNvSpPr/>
          <p:nvPr/>
        </p:nvSpPr>
        <p:spPr>
          <a:xfrm>
            <a:off x="5562600" y="1014154"/>
            <a:ext cx="6096000" cy="1920526"/>
          </a:xfrm>
          <a:prstGeom prst="rect">
            <a:avLst/>
          </a:prstGeom>
        </p:spPr>
        <p:txBody>
          <a:bodyPr>
            <a:spAutoFit/>
          </a:bodyPr>
          <a:lstStyle/>
          <a:p>
            <a:pPr>
              <a:lnSpc>
                <a:spcPct val="90000"/>
              </a:lnSpc>
            </a:pPr>
            <a:r>
              <a:rPr lang="en-US" sz="2400" b="1" dirty="0" smtClean="0"/>
              <a:t>Continuous Review:</a:t>
            </a:r>
          </a:p>
          <a:p>
            <a:pPr>
              <a:lnSpc>
                <a:spcPct val="90000"/>
              </a:lnSpc>
            </a:pPr>
            <a:endParaRPr lang="en-US" dirty="0"/>
          </a:p>
          <a:p>
            <a:pPr marL="285750" indent="-285750">
              <a:lnSpc>
                <a:spcPct val="90000"/>
              </a:lnSpc>
              <a:buFont typeface="Arial" panose="020B0604020202020204" pitchFamily="34" charset="0"/>
              <a:buChar char="•"/>
            </a:pPr>
            <a:r>
              <a:rPr lang="en-US" dirty="0" smtClean="0"/>
              <a:t>Varying order intervals</a:t>
            </a:r>
          </a:p>
          <a:p>
            <a:pPr marL="285750" indent="-285750">
              <a:lnSpc>
                <a:spcPct val="90000"/>
              </a:lnSpc>
              <a:buFont typeface="Arial" panose="020B0604020202020204" pitchFamily="34" charset="0"/>
              <a:buChar char="•"/>
            </a:pPr>
            <a:r>
              <a:rPr lang="en-US" dirty="0" smtClean="0"/>
              <a:t>Fixed order sizes (Q)</a:t>
            </a:r>
          </a:p>
          <a:p>
            <a:pPr marL="285750" indent="-285750">
              <a:lnSpc>
                <a:spcPct val="90000"/>
              </a:lnSpc>
              <a:buFont typeface="Arial" panose="020B0604020202020204" pitchFamily="34" charset="0"/>
              <a:buChar char="•"/>
            </a:pPr>
            <a:r>
              <a:rPr lang="en-US" dirty="0" smtClean="0"/>
              <a:t>Allows individual review frequencies</a:t>
            </a:r>
          </a:p>
          <a:p>
            <a:pPr marL="285750" indent="-285750">
              <a:lnSpc>
                <a:spcPct val="90000"/>
              </a:lnSpc>
              <a:buFont typeface="Arial" panose="020B0604020202020204" pitchFamily="34" charset="0"/>
              <a:buChar char="•"/>
            </a:pPr>
            <a:r>
              <a:rPr lang="en-US" dirty="0" smtClean="0"/>
              <a:t>Possible quantity discounts</a:t>
            </a:r>
          </a:p>
          <a:p>
            <a:pPr marL="285750" indent="-285750">
              <a:lnSpc>
                <a:spcPct val="90000"/>
              </a:lnSpc>
              <a:buFont typeface="Arial" panose="020B0604020202020204" pitchFamily="34" charset="0"/>
              <a:buChar char="•"/>
            </a:pPr>
            <a:r>
              <a:rPr lang="en-US" dirty="0" smtClean="0"/>
              <a:t>Lower, less-expensive safety stocks</a:t>
            </a:r>
            <a:endParaRPr lang="en-US" dirty="0"/>
          </a:p>
        </p:txBody>
      </p:sp>
      <p:sp>
        <p:nvSpPr>
          <p:cNvPr id="8" name="Rectangle 7"/>
          <p:cNvSpPr/>
          <p:nvPr/>
        </p:nvSpPr>
        <p:spPr>
          <a:xfrm>
            <a:off x="678872" y="3156279"/>
            <a:ext cx="4466706" cy="1477328"/>
          </a:xfrm>
          <a:prstGeom prst="rect">
            <a:avLst/>
          </a:prstGeom>
        </p:spPr>
        <p:txBody>
          <a:bodyPr wrap="square">
            <a:spAutoFit/>
          </a:bodyPr>
          <a:lstStyle/>
          <a:p>
            <a:pPr>
              <a:spcAft>
                <a:spcPts val="600"/>
              </a:spcAft>
              <a:buFont typeface="Wingdings" pitchFamily="-72" charset="2"/>
              <a:buChar char="§"/>
            </a:pPr>
            <a:r>
              <a:rPr lang="en-US" dirty="0" smtClean="0">
                <a:solidFill>
                  <a:schemeClr val="accent5">
                    <a:lumMod val="50000"/>
                  </a:schemeClr>
                </a:solidFill>
              </a:rPr>
              <a:t>Periodic Review System </a:t>
            </a:r>
            <a:r>
              <a:rPr lang="en-US" dirty="0" smtClean="0"/>
              <a:t>– </a:t>
            </a:r>
            <a:r>
              <a:rPr lang="en-US" b="0" dirty="0" smtClean="0"/>
              <a:t>An inventory system that is used to manage independent demand inventory where the inventory level for an item is checked at regular intervals and restocked to some predetermined level.</a:t>
            </a:r>
            <a:endParaRPr lang="en-US" b="0" dirty="0"/>
          </a:p>
        </p:txBody>
      </p:sp>
      <p:sp>
        <p:nvSpPr>
          <p:cNvPr id="9" name="Rectangle 8"/>
          <p:cNvSpPr/>
          <p:nvPr/>
        </p:nvSpPr>
        <p:spPr>
          <a:xfrm>
            <a:off x="5425440" y="3056989"/>
            <a:ext cx="5007033" cy="1477328"/>
          </a:xfrm>
          <a:prstGeom prst="rect">
            <a:avLst/>
          </a:prstGeom>
        </p:spPr>
        <p:txBody>
          <a:bodyPr wrap="square">
            <a:spAutoFit/>
          </a:bodyPr>
          <a:lstStyle/>
          <a:p>
            <a:pPr>
              <a:buFont typeface="Wingdings" pitchFamily="-72" charset="2"/>
              <a:buChar char="§"/>
            </a:pPr>
            <a:r>
              <a:rPr lang="en-US" dirty="0" smtClean="0">
                <a:solidFill>
                  <a:schemeClr val="accent5">
                    <a:lumMod val="50000"/>
                  </a:schemeClr>
                </a:solidFill>
              </a:rPr>
              <a:t>Continuous Review System </a:t>
            </a:r>
            <a:r>
              <a:rPr lang="en-US" dirty="0" smtClean="0"/>
              <a:t>– An inventory system used to manage independent demand inventory where the inventory level for an item is constantly monitored and when the reorder point is reached, an order is released.</a:t>
            </a:r>
            <a:endParaRPr lang="en-US" dirty="0"/>
          </a:p>
        </p:txBody>
      </p:sp>
    </p:spTree>
    <p:extLst>
      <p:ext uri="{BB962C8B-B14F-4D97-AF65-F5344CB8AC3E}">
        <p14:creationId xmlns:p14="http://schemas.microsoft.com/office/powerpoint/2010/main" val="2657320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7959"/>
          </a:xfrm>
        </p:spPr>
        <p:txBody>
          <a:bodyPr>
            <a:noAutofit/>
          </a:bodyPr>
          <a:lstStyle/>
          <a:p>
            <a:r>
              <a:rPr lang="en-CA" sz="3200" b="1" dirty="0" smtClean="0">
                <a:latin typeface="+mn-lt"/>
              </a:rPr>
              <a:t>Periodic  System Order Quantity</a:t>
            </a: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26</a:t>
            </a:fld>
            <a:endParaRPr lang="en-CA"/>
          </a:p>
        </p:txBody>
      </p:sp>
      <p:sp>
        <p:nvSpPr>
          <p:cNvPr id="4" name="Rectangle 3"/>
          <p:cNvSpPr/>
          <p:nvPr/>
        </p:nvSpPr>
        <p:spPr>
          <a:xfrm>
            <a:off x="753688" y="1049158"/>
            <a:ext cx="4857403" cy="1815882"/>
          </a:xfrm>
          <a:prstGeom prst="rect">
            <a:avLst/>
          </a:prstGeom>
        </p:spPr>
        <p:txBody>
          <a:bodyPr wrap="square">
            <a:spAutoFit/>
          </a:bodyPr>
          <a:lstStyle/>
          <a:p>
            <a:r>
              <a:rPr lang="en-US" sz="1600" dirty="0">
                <a:solidFill>
                  <a:schemeClr val="accent5">
                    <a:lumMod val="50000"/>
                  </a:schemeClr>
                </a:solidFill>
              </a:rPr>
              <a:t>Order quantity (Q) </a:t>
            </a:r>
            <a:r>
              <a:rPr lang="en-US" sz="1600" dirty="0"/>
              <a:t>= The amount required to bring the inventory level back up to R.</a:t>
            </a:r>
          </a:p>
          <a:p>
            <a:r>
              <a:rPr lang="en-US" sz="1600" dirty="0">
                <a:solidFill>
                  <a:schemeClr val="accent5">
                    <a:lumMod val="50000"/>
                  </a:schemeClr>
                </a:solidFill>
              </a:rPr>
              <a:t>Q = R - I</a:t>
            </a:r>
          </a:p>
          <a:p>
            <a:r>
              <a:rPr lang="en-US" sz="1600" dirty="0"/>
              <a:t>where </a:t>
            </a:r>
          </a:p>
          <a:p>
            <a:r>
              <a:rPr lang="en-US" sz="1600" dirty="0"/>
              <a:t>Q = order quantity</a:t>
            </a:r>
          </a:p>
          <a:p>
            <a:r>
              <a:rPr lang="en-US" sz="1600" dirty="0"/>
              <a:t>R = restocking level</a:t>
            </a:r>
          </a:p>
          <a:p>
            <a:r>
              <a:rPr lang="en-US" sz="1600" dirty="0"/>
              <a:t>I = inventory level at the time of review.</a:t>
            </a:r>
          </a:p>
        </p:txBody>
      </p:sp>
      <p:pic>
        <p:nvPicPr>
          <p:cNvPr id="5" name="Picture 4"/>
          <p:cNvPicPr>
            <a:picLocks noChangeAspect="1"/>
          </p:cNvPicPr>
          <p:nvPr/>
        </p:nvPicPr>
        <p:blipFill>
          <a:blip r:embed="rId2"/>
          <a:stretch>
            <a:fillRect/>
          </a:stretch>
        </p:blipFill>
        <p:spPr>
          <a:xfrm>
            <a:off x="5712854" y="834882"/>
            <a:ext cx="5640946" cy="2357205"/>
          </a:xfrm>
          <a:prstGeom prst="rect">
            <a:avLst/>
          </a:prstGeom>
        </p:spPr>
      </p:pic>
      <p:sp>
        <p:nvSpPr>
          <p:cNvPr id="6" name="Rectangle 5"/>
          <p:cNvSpPr/>
          <p:nvPr/>
        </p:nvSpPr>
        <p:spPr>
          <a:xfrm>
            <a:off x="753688" y="3380432"/>
            <a:ext cx="4458392" cy="1815882"/>
          </a:xfrm>
          <a:prstGeom prst="rect">
            <a:avLst/>
          </a:prstGeom>
        </p:spPr>
        <p:txBody>
          <a:bodyPr wrap="square">
            <a:spAutoFit/>
          </a:bodyPr>
          <a:lstStyle/>
          <a:p>
            <a:r>
              <a:rPr lang="en-US" sz="1600" dirty="0"/>
              <a:t>Potato Chip Sales Rep arrives.  In looking at the Dill Pickle Chips, sees you have room to stock 24 bags and only 6 left on the shelf</a:t>
            </a:r>
            <a:r>
              <a:rPr lang="en-US" sz="1600" dirty="0" smtClean="0"/>
              <a:t>.</a:t>
            </a:r>
            <a:endParaRPr lang="en-US" sz="1600" dirty="0"/>
          </a:p>
          <a:p>
            <a:endParaRPr lang="en-US" sz="1600" dirty="0"/>
          </a:p>
          <a:p>
            <a:r>
              <a:rPr lang="en-US" sz="1600" dirty="0"/>
              <a:t>What is periodic quantity ordered?          </a:t>
            </a:r>
          </a:p>
          <a:p>
            <a:endParaRPr lang="en-US" sz="1600" dirty="0">
              <a:solidFill>
                <a:srgbClr val="FF0000"/>
              </a:solidFill>
            </a:endParaRPr>
          </a:p>
          <a:p>
            <a:r>
              <a:rPr lang="en-US" sz="1600" b="1" dirty="0">
                <a:solidFill>
                  <a:schemeClr val="accent5">
                    <a:lumMod val="50000"/>
                  </a:schemeClr>
                </a:solidFill>
              </a:rPr>
              <a:t>Q = R </a:t>
            </a:r>
            <a:r>
              <a:rPr lang="en-US" sz="1600" b="1" dirty="0" smtClean="0">
                <a:solidFill>
                  <a:schemeClr val="accent5">
                    <a:lumMod val="50000"/>
                  </a:schemeClr>
                </a:solidFill>
              </a:rPr>
              <a:t>– I, Q= 24-6=18</a:t>
            </a:r>
            <a:endParaRPr lang="en-CA" sz="1600" b="1" dirty="0">
              <a:solidFill>
                <a:schemeClr val="accent5">
                  <a:lumMod val="50000"/>
                </a:schemeClr>
              </a:solidFill>
            </a:endParaRPr>
          </a:p>
        </p:txBody>
      </p:sp>
      <p:sp>
        <p:nvSpPr>
          <p:cNvPr id="7" name="Rectangle 6"/>
          <p:cNvSpPr/>
          <p:nvPr/>
        </p:nvSpPr>
        <p:spPr>
          <a:xfrm>
            <a:off x="5849389" y="3498214"/>
            <a:ext cx="6096000" cy="3077766"/>
          </a:xfrm>
          <a:prstGeom prst="rect">
            <a:avLst/>
          </a:prstGeom>
        </p:spPr>
        <p:txBody>
          <a:bodyPr>
            <a:spAutoFit/>
          </a:bodyPr>
          <a:lstStyle/>
          <a:p>
            <a:r>
              <a:rPr lang="en-US" sz="1600" dirty="0">
                <a:solidFill>
                  <a:prstClr val="black"/>
                </a:solidFill>
              </a:rPr>
              <a:t>ABC Assembly Co. stocks nuts an bolts and orders them from a local supplier every 2 wks. (10 working days). The order lead time is 2 days. The average usage is 150 per week. They wish to maintain 3 days SS. The on hand inventory is 130. </a:t>
            </a:r>
          </a:p>
          <a:p>
            <a:r>
              <a:rPr lang="en-US" sz="1600" dirty="0">
                <a:solidFill>
                  <a:prstClr val="black"/>
                </a:solidFill>
              </a:rPr>
              <a:t>The periodic quantity ordered is      </a:t>
            </a:r>
            <a:r>
              <a:rPr lang="en-US" sz="1600" b="1" dirty="0">
                <a:solidFill>
                  <a:schemeClr val="accent5">
                    <a:lumMod val="50000"/>
                  </a:schemeClr>
                </a:solidFill>
              </a:rPr>
              <a:t>Q = R – I</a:t>
            </a:r>
          </a:p>
          <a:p>
            <a:r>
              <a:rPr lang="en-US" sz="1600" dirty="0">
                <a:solidFill>
                  <a:prstClr val="black"/>
                </a:solidFill>
              </a:rPr>
              <a:t>The target level or</a:t>
            </a:r>
            <a:r>
              <a:rPr lang="en-US" sz="1600" dirty="0">
                <a:solidFill>
                  <a:srgbClr val="FF0000"/>
                </a:solidFill>
              </a:rPr>
              <a:t> </a:t>
            </a:r>
            <a:r>
              <a:rPr lang="en-US" sz="1600" b="1" dirty="0">
                <a:solidFill>
                  <a:schemeClr val="accent5">
                    <a:lumMod val="50000"/>
                  </a:schemeClr>
                </a:solidFill>
              </a:rPr>
              <a:t>R = D(RT + LT) + SS</a:t>
            </a:r>
          </a:p>
          <a:p>
            <a:r>
              <a:rPr lang="en-US" sz="1600" dirty="0">
                <a:solidFill>
                  <a:prstClr val="black"/>
                </a:solidFill>
              </a:rPr>
              <a:t>They must order this week, but how many</a:t>
            </a:r>
            <a:r>
              <a:rPr lang="en-US" sz="1600" dirty="0" smtClean="0">
                <a:solidFill>
                  <a:prstClr val="black"/>
                </a:solidFill>
              </a:rPr>
              <a:t>?</a:t>
            </a:r>
          </a:p>
          <a:p>
            <a:endParaRPr lang="en-US" sz="1600" dirty="0" smtClean="0"/>
          </a:p>
          <a:p>
            <a:r>
              <a:rPr lang="en-US" sz="1600" dirty="0" err="1" smtClean="0"/>
              <a:t>nswer</a:t>
            </a:r>
            <a:r>
              <a:rPr lang="en-US" sz="1600" dirty="0"/>
              <a:t>: R = (150/5) (10 + 2) + (3 * 30)</a:t>
            </a:r>
          </a:p>
          <a:p>
            <a:r>
              <a:rPr lang="en-US" sz="1600" dirty="0"/>
              <a:t>                = (30 * 12) + 90 = 450</a:t>
            </a:r>
          </a:p>
          <a:p>
            <a:r>
              <a:rPr lang="en-US" sz="1600" dirty="0" smtClean="0"/>
              <a:t>             </a:t>
            </a:r>
            <a:r>
              <a:rPr lang="en-US" sz="1600" dirty="0"/>
              <a:t>Q = 450 – 130 - 320</a:t>
            </a:r>
          </a:p>
          <a:p>
            <a:endParaRPr lang="en-US" dirty="0">
              <a:solidFill>
                <a:prstClr val="black"/>
              </a:solidFill>
            </a:endParaRPr>
          </a:p>
        </p:txBody>
      </p:sp>
    </p:spTree>
    <p:extLst>
      <p:ext uri="{BB962C8B-B14F-4D97-AF65-F5344CB8AC3E}">
        <p14:creationId xmlns:p14="http://schemas.microsoft.com/office/powerpoint/2010/main" val="339019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5777"/>
          </a:xfrm>
        </p:spPr>
        <p:txBody>
          <a:bodyPr>
            <a:normAutofit/>
          </a:bodyPr>
          <a:lstStyle/>
          <a:p>
            <a:r>
              <a:rPr lang="en-CA" sz="3200" b="1" dirty="0" smtClean="0">
                <a:latin typeface="+mn-lt"/>
              </a:rPr>
              <a:t>Continuous vs Periodic Review</a:t>
            </a:r>
            <a:endParaRPr lang="en-CA" sz="3200" b="1" dirty="0">
              <a:latin typeface="+mn-lt"/>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27</a:t>
            </a:fld>
            <a:endParaRPr lang="en-CA"/>
          </a:p>
        </p:txBody>
      </p:sp>
      <p:graphicFrame>
        <p:nvGraphicFramePr>
          <p:cNvPr id="4" name="Content Placeholder 4"/>
          <p:cNvGraphicFramePr>
            <a:graphicFrameLocks/>
          </p:cNvGraphicFramePr>
          <p:nvPr>
            <p:extLst>
              <p:ext uri="{D42A27DB-BD31-4B8C-83A1-F6EECF244321}">
                <p14:modId xmlns:p14="http://schemas.microsoft.com/office/powerpoint/2010/main" val="1992123847"/>
              </p:ext>
            </p:extLst>
          </p:nvPr>
        </p:nvGraphicFramePr>
        <p:xfrm>
          <a:off x="609600" y="1600200"/>
          <a:ext cx="10972800" cy="2987040"/>
        </p:xfrm>
        <a:graphic>
          <a:graphicData uri="http://schemas.openxmlformats.org/drawingml/2006/table">
            <a:tbl>
              <a:tblPr firstRow="1" bandRow="1">
                <a:tableStyleId>{69CF1AB2-1976-4502-BF36-3FF5EA218861}</a:tableStyleId>
              </a:tblPr>
              <a:tblGrid>
                <a:gridCol w="4216400">
                  <a:extLst>
                    <a:ext uri="{9D8B030D-6E8A-4147-A177-3AD203B41FA5}">
                      <a16:colId xmlns:a16="http://schemas.microsoft.com/office/drawing/2014/main" val="20000"/>
                    </a:ext>
                  </a:extLst>
                </a:gridCol>
                <a:gridCol w="30988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370840">
                <a:tc>
                  <a:txBody>
                    <a:bodyPr/>
                    <a:lstStyle/>
                    <a:p>
                      <a:endParaRPr lang="en-CA" dirty="0"/>
                    </a:p>
                  </a:txBody>
                  <a:tcPr marL="121920" marR="121920"/>
                </a:tc>
                <a:tc>
                  <a:txBody>
                    <a:bodyPr/>
                    <a:lstStyle/>
                    <a:p>
                      <a:pPr algn="ctr"/>
                      <a:r>
                        <a:rPr lang="en-US" sz="2800" dirty="0"/>
                        <a:t>Continuous</a:t>
                      </a:r>
                      <a:endParaRPr lang="en-CA" sz="2800" dirty="0"/>
                    </a:p>
                  </a:txBody>
                  <a:tcPr marL="121920" marR="121920"/>
                </a:tc>
                <a:tc>
                  <a:txBody>
                    <a:bodyPr/>
                    <a:lstStyle/>
                    <a:p>
                      <a:pPr algn="ctr"/>
                      <a:r>
                        <a:rPr lang="en-US" sz="2800" dirty="0"/>
                        <a:t>Periodic</a:t>
                      </a:r>
                      <a:endParaRPr lang="en-CA" sz="2800" dirty="0"/>
                    </a:p>
                  </a:txBody>
                  <a:tcPr marL="121920" marR="121920"/>
                </a:tc>
                <a:extLst>
                  <a:ext uri="{0D108BD9-81ED-4DB2-BD59-A6C34878D82A}">
                    <a16:rowId xmlns:a16="http://schemas.microsoft.com/office/drawing/2014/main" val="10000"/>
                  </a:ext>
                </a:extLst>
              </a:tr>
              <a:tr h="370840">
                <a:tc>
                  <a:txBody>
                    <a:bodyPr/>
                    <a:lstStyle/>
                    <a:p>
                      <a:r>
                        <a:rPr lang="en-US" sz="2400" b="1" dirty="0">
                          <a:latin typeface="Calibri" panose="020F0502020204030204" pitchFamily="34" charset="0"/>
                          <a:cs typeface="Calibri" panose="020F0502020204030204" pitchFamily="34" charset="0"/>
                        </a:rPr>
                        <a:t>Time Interval</a:t>
                      </a:r>
                      <a:endParaRPr lang="en-CA" sz="2400" b="1" dirty="0">
                        <a:latin typeface="Calibri" panose="020F0502020204030204" pitchFamily="34" charset="0"/>
                        <a:cs typeface="Calibri" panose="020F0502020204030204" pitchFamily="34" charset="0"/>
                      </a:endParaRPr>
                    </a:p>
                  </a:txBody>
                  <a:tcPr marL="121920" marR="121920"/>
                </a:tc>
                <a:tc>
                  <a:txBody>
                    <a:bodyPr/>
                    <a:lstStyle/>
                    <a:p>
                      <a:r>
                        <a:rPr lang="en-CA" b="1" dirty="0" smtClean="0"/>
                        <a:t>Varies</a:t>
                      </a:r>
                      <a:endParaRPr lang="en-CA" b="1" dirty="0"/>
                    </a:p>
                  </a:txBody>
                  <a:tcPr marL="121920" marR="121920"/>
                </a:tc>
                <a:tc>
                  <a:txBody>
                    <a:bodyPr/>
                    <a:lstStyle/>
                    <a:p>
                      <a:r>
                        <a:rPr lang="en-CA" b="1" dirty="0" smtClean="0"/>
                        <a:t>Fixed</a:t>
                      </a:r>
                      <a:endParaRPr lang="en-CA" b="1" dirty="0"/>
                    </a:p>
                  </a:txBody>
                  <a:tcPr marL="121920" marR="121920"/>
                </a:tc>
                <a:extLst>
                  <a:ext uri="{0D108BD9-81ED-4DB2-BD59-A6C34878D82A}">
                    <a16:rowId xmlns:a16="http://schemas.microsoft.com/office/drawing/2014/main" val="10001"/>
                  </a:ext>
                </a:extLst>
              </a:tr>
              <a:tr h="370840">
                <a:tc>
                  <a:txBody>
                    <a:bodyPr/>
                    <a:lstStyle/>
                    <a:p>
                      <a:r>
                        <a:rPr lang="en-US" sz="2400" b="1" dirty="0">
                          <a:latin typeface="Calibri" panose="020F0502020204030204" pitchFamily="34" charset="0"/>
                          <a:cs typeface="Calibri" panose="020F0502020204030204" pitchFamily="34" charset="0"/>
                        </a:rPr>
                        <a:t>Order Quantity</a:t>
                      </a:r>
                      <a:endParaRPr lang="en-CA" sz="2400" b="1" dirty="0">
                        <a:latin typeface="Calibri" panose="020F0502020204030204" pitchFamily="34" charset="0"/>
                        <a:cs typeface="Calibri" panose="020F0502020204030204" pitchFamily="34" charset="0"/>
                      </a:endParaRPr>
                    </a:p>
                  </a:txBody>
                  <a:tcPr marL="121920" marR="121920"/>
                </a:tc>
                <a:tc>
                  <a:txBody>
                    <a:bodyPr/>
                    <a:lstStyle/>
                    <a:p>
                      <a:r>
                        <a:rPr lang="en-CA" b="1" dirty="0" smtClean="0"/>
                        <a:t>Fixed</a:t>
                      </a:r>
                      <a:endParaRPr lang="en-CA" b="1" dirty="0"/>
                    </a:p>
                  </a:txBody>
                  <a:tcPr marL="121920" marR="121920"/>
                </a:tc>
                <a:tc>
                  <a:txBody>
                    <a:bodyPr/>
                    <a:lstStyle/>
                    <a:p>
                      <a:r>
                        <a:rPr lang="en-CA" b="1" dirty="0" smtClean="0"/>
                        <a:t>Varies</a:t>
                      </a:r>
                      <a:endParaRPr lang="en-CA" b="1" dirty="0"/>
                    </a:p>
                  </a:txBody>
                  <a:tcPr marL="121920" marR="121920"/>
                </a:tc>
                <a:extLst>
                  <a:ext uri="{0D108BD9-81ED-4DB2-BD59-A6C34878D82A}">
                    <a16:rowId xmlns:a16="http://schemas.microsoft.com/office/drawing/2014/main" val="10002"/>
                  </a:ext>
                </a:extLst>
              </a:tr>
              <a:tr h="370840">
                <a:tc>
                  <a:txBody>
                    <a:bodyPr/>
                    <a:lstStyle/>
                    <a:p>
                      <a:r>
                        <a:rPr lang="en-US" sz="2400" b="1" dirty="0">
                          <a:latin typeface="Calibri" panose="020F0502020204030204" pitchFamily="34" charset="0"/>
                          <a:cs typeface="Calibri" panose="020F0502020204030204" pitchFamily="34" charset="0"/>
                        </a:rPr>
                        <a:t>Type of Demand</a:t>
                      </a:r>
                      <a:endParaRPr lang="en-CA" sz="2400" b="1" dirty="0">
                        <a:latin typeface="Calibri" panose="020F0502020204030204" pitchFamily="34" charset="0"/>
                        <a:cs typeface="Calibri" panose="020F0502020204030204" pitchFamily="34" charset="0"/>
                      </a:endParaRPr>
                    </a:p>
                  </a:txBody>
                  <a:tcPr marL="121920" marR="121920"/>
                </a:tc>
                <a:tc>
                  <a:txBody>
                    <a:bodyPr/>
                    <a:lstStyle/>
                    <a:p>
                      <a:r>
                        <a:rPr lang="en-CA" b="1" dirty="0" smtClean="0"/>
                        <a:t>Independent</a:t>
                      </a:r>
                      <a:endParaRPr lang="en-CA" b="1" dirty="0"/>
                    </a:p>
                  </a:txBody>
                  <a:tcPr marL="121920" marR="121920"/>
                </a:tc>
                <a:tc>
                  <a:txBody>
                    <a:bodyPr/>
                    <a:lstStyle/>
                    <a:p>
                      <a:r>
                        <a:rPr lang="en-CA" b="1" dirty="0" smtClean="0"/>
                        <a:t>Independent </a:t>
                      </a:r>
                      <a:endParaRPr lang="en-CA" b="1" dirty="0"/>
                    </a:p>
                  </a:txBody>
                  <a:tcPr marL="121920" marR="121920"/>
                </a:tc>
                <a:extLst>
                  <a:ext uri="{0D108BD9-81ED-4DB2-BD59-A6C34878D82A}">
                    <a16:rowId xmlns:a16="http://schemas.microsoft.com/office/drawing/2014/main" val="10003"/>
                  </a:ext>
                </a:extLst>
              </a:tr>
              <a:tr h="370840">
                <a:tc>
                  <a:txBody>
                    <a:bodyPr/>
                    <a:lstStyle/>
                    <a:p>
                      <a:r>
                        <a:rPr lang="en-US" sz="2400" b="1" dirty="0">
                          <a:latin typeface="Calibri" panose="020F0502020204030204" pitchFamily="34" charset="0"/>
                          <a:cs typeface="Calibri" panose="020F0502020204030204" pitchFamily="34" charset="0"/>
                        </a:rPr>
                        <a:t>Monitoring</a:t>
                      </a:r>
                      <a:endParaRPr lang="en-CA" sz="2400" b="1" dirty="0">
                        <a:latin typeface="Calibri" panose="020F0502020204030204" pitchFamily="34" charset="0"/>
                        <a:cs typeface="Calibri" panose="020F0502020204030204" pitchFamily="34" charset="0"/>
                      </a:endParaRPr>
                    </a:p>
                  </a:txBody>
                  <a:tcPr marL="121920" marR="121920"/>
                </a:tc>
                <a:tc>
                  <a:txBody>
                    <a:bodyPr/>
                    <a:lstStyle/>
                    <a:p>
                      <a:r>
                        <a:rPr lang="en-CA" b="1" dirty="0" smtClean="0"/>
                        <a:t>Constant</a:t>
                      </a:r>
                      <a:endParaRPr lang="en-CA" b="1" dirty="0"/>
                    </a:p>
                  </a:txBody>
                  <a:tcPr marL="121920" marR="121920"/>
                </a:tc>
                <a:tc>
                  <a:txBody>
                    <a:bodyPr/>
                    <a:lstStyle/>
                    <a:p>
                      <a:r>
                        <a:rPr lang="en-CA" b="1" dirty="0" smtClean="0"/>
                        <a:t>Only at Fixed time periods</a:t>
                      </a:r>
                      <a:endParaRPr lang="en-CA" b="1" dirty="0"/>
                    </a:p>
                  </a:txBody>
                  <a:tcPr marL="121920" marR="121920"/>
                </a:tc>
                <a:extLst>
                  <a:ext uri="{0D108BD9-81ED-4DB2-BD59-A6C34878D82A}">
                    <a16:rowId xmlns:a16="http://schemas.microsoft.com/office/drawing/2014/main" val="10004"/>
                  </a:ext>
                </a:extLst>
              </a:tr>
              <a:tr h="370840">
                <a:tc>
                  <a:txBody>
                    <a:bodyPr/>
                    <a:lstStyle/>
                    <a:p>
                      <a:r>
                        <a:rPr lang="en-CA" sz="2400" b="1" dirty="0">
                          <a:latin typeface="Calibri" panose="020F0502020204030204" pitchFamily="34" charset="0"/>
                          <a:cs typeface="Calibri" panose="020F0502020204030204" pitchFamily="34" charset="0"/>
                        </a:rPr>
                        <a:t>Qty</a:t>
                      </a:r>
                      <a:r>
                        <a:rPr lang="en-CA" sz="2400" b="1" baseline="0" dirty="0">
                          <a:latin typeface="Calibri" panose="020F0502020204030204" pitchFamily="34" charset="0"/>
                          <a:cs typeface="Calibri" panose="020F0502020204030204" pitchFamily="34" charset="0"/>
                        </a:rPr>
                        <a:t> on hand must be Tracked</a:t>
                      </a:r>
                      <a:endParaRPr lang="en-CA" sz="2400" b="1" dirty="0">
                        <a:latin typeface="Calibri" panose="020F0502020204030204" pitchFamily="34" charset="0"/>
                        <a:cs typeface="Calibri" panose="020F0502020204030204" pitchFamily="34" charset="0"/>
                      </a:endParaRPr>
                    </a:p>
                  </a:txBody>
                  <a:tcPr marL="121920" marR="121920"/>
                </a:tc>
                <a:tc>
                  <a:txBody>
                    <a:bodyPr/>
                    <a:lstStyle/>
                    <a:p>
                      <a:r>
                        <a:rPr lang="en-CA" b="1" dirty="0" smtClean="0"/>
                        <a:t>Yes</a:t>
                      </a:r>
                      <a:r>
                        <a:rPr lang="en-CA" b="1" baseline="0" dirty="0" smtClean="0"/>
                        <a:t> - Perpetual</a:t>
                      </a:r>
                      <a:endParaRPr lang="en-CA" b="1" dirty="0"/>
                    </a:p>
                  </a:txBody>
                  <a:tcPr marL="121920" marR="121920"/>
                </a:tc>
                <a:tc>
                  <a:txBody>
                    <a:bodyPr/>
                    <a:lstStyle/>
                    <a:p>
                      <a:r>
                        <a:rPr lang="en-CA" b="1" dirty="0" smtClean="0"/>
                        <a:t>No –</a:t>
                      </a:r>
                      <a:r>
                        <a:rPr lang="en-CA" b="1" baseline="0" dirty="0" smtClean="0"/>
                        <a:t> Not Required, you can if you wish to</a:t>
                      </a:r>
                      <a:endParaRPr lang="en-CA" b="1" dirty="0"/>
                    </a:p>
                  </a:txBody>
                  <a:tcPr marL="121920" marR="12192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83911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4090"/>
          </a:xfrm>
        </p:spPr>
        <p:txBody>
          <a:bodyPr>
            <a:normAutofit/>
          </a:bodyPr>
          <a:lstStyle/>
          <a:p>
            <a:r>
              <a:rPr lang="en-CA" sz="3200" b="1" dirty="0" smtClean="0">
                <a:latin typeface="Calibri" panose="020F0502020204030204" pitchFamily="34" charset="0"/>
                <a:cs typeface="Calibri" panose="020F0502020204030204" pitchFamily="34" charset="0"/>
              </a:rPr>
              <a:t>Continuous Re-Order Point </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28</a:t>
            </a:fld>
            <a:endParaRPr lang="en-CA"/>
          </a:p>
        </p:txBody>
      </p:sp>
      <p:sp>
        <p:nvSpPr>
          <p:cNvPr id="4" name="TextBox 3"/>
          <p:cNvSpPr txBox="1"/>
          <p:nvPr/>
        </p:nvSpPr>
        <p:spPr>
          <a:xfrm>
            <a:off x="790985" y="874416"/>
            <a:ext cx="4839882" cy="584775"/>
          </a:xfrm>
          <a:prstGeom prst="rect">
            <a:avLst/>
          </a:prstGeom>
          <a:noFill/>
        </p:spPr>
        <p:txBody>
          <a:bodyPr wrap="square">
            <a:spAutoFit/>
          </a:bodyPr>
          <a:lstStyle/>
          <a:p>
            <a:pPr algn="ctr">
              <a:defRPr/>
            </a:pPr>
            <a:r>
              <a:rPr lang="en-US" sz="1600" b="1" dirty="0"/>
              <a:t>When the demand rate and lead time are constant:</a:t>
            </a:r>
          </a:p>
          <a:p>
            <a:pPr algn="ctr">
              <a:defRPr/>
            </a:pPr>
            <a:r>
              <a:rPr lang="en-US" sz="1600" b="1" dirty="0"/>
              <a:t>ROP = dL </a:t>
            </a:r>
          </a:p>
        </p:txBody>
      </p:sp>
      <p:pic>
        <p:nvPicPr>
          <p:cNvPr id="5" name="Picture 4"/>
          <p:cNvPicPr>
            <a:picLocks noChangeAspect="1"/>
          </p:cNvPicPr>
          <p:nvPr/>
        </p:nvPicPr>
        <p:blipFill>
          <a:blip r:embed="rId2"/>
          <a:stretch>
            <a:fillRect/>
          </a:stretch>
        </p:blipFill>
        <p:spPr>
          <a:xfrm>
            <a:off x="946141" y="1538905"/>
            <a:ext cx="5496587" cy="1637199"/>
          </a:xfrm>
          <a:prstGeom prst="rect">
            <a:avLst/>
          </a:prstGeom>
        </p:spPr>
      </p:pic>
      <p:grpSp>
        <p:nvGrpSpPr>
          <p:cNvPr id="6" name="Group 5" title="Practice Order Point with varying usage.  Need to describe what is happening in each scenario."/>
          <p:cNvGrpSpPr/>
          <p:nvPr/>
        </p:nvGrpSpPr>
        <p:grpSpPr>
          <a:xfrm>
            <a:off x="5899916" y="1276860"/>
            <a:ext cx="6103274" cy="2209104"/>
            <a:chOff x="17104" y="1662113"/>
            <a:chExt cx="8822096" cy="3936940"/>
          </a:xfrm>
        </p:grpSpPr>
        <p:sp>
          <p:nvSpPr>
            <p:cNvPr id="7" name="Freeform 4"/>
            <p:cNvSpPr>
              <a:spLocks/>
            </p:cNvSpPr>
            <p:nvPr/>
          </p:nvSpPr>
          <p:spPr bwMode="auto">
            <a:xfrm>
              <a:off x="1576388" y="1662113"/>
              <a:ext cx="7262812" cy="3290887"/>
            </a:xfrm>
            <a:custGeom>
              <a:avLst/>
              <a:gdLst>
                <a:gd name="T0" fmla="*/ 0 w 4609"/>
                <a:gd name="T1" fmla="*/ 0 h 2401"/>
                <a:gd name="T2" fmla="*/ 0 w 4609"/>
                <a:gd name="T3" fmla="*/ 2147483647 h 2401"/>
                <a:gd name="T4" fmla="*/ 2147483647 w 4609"/>
                <a:gd name="T5" fmla="*/ 2147483647 h 2401"/>
                <a:gd name="T6" fmla="*/ 0 60000 65536"/>
                <a:gd name="T7" fmla="*/ 0 60000 65536"/>
                <a:gd name="T8" fmla="*/ 0 60000 65536"/>
                <a:gd name="T9" fmla="*/ 0 w 4609"/>
                <a:gd name="T10" fmla="*/ 0 h 2401"/>
                <a:gd name="T11" fmla="*/ 4609 w 4609"/>
                <a:gd name="T12" fmla="*/ 2401 h 2401"/>
              </a:gdLst>
              <a:ahLst/>
              <a:cxnLst>
                <a:cxn ang="T6">
                  <a:pos x="T0" y="T1"/>
                </a:cxn>
                <a:cxn ang="T7">
                  <a:pos x="T2" y="T3"/>
                </a:cxn>
                <a:cxn ang="T8">
                  <a:pos x="T4" y="T5"/>
                </a:cxn>
              </a:cxnLst>
              <a:rect l="T9" t="T10" r="T11" b="T12"/>
              <a:pathLst>
                <a:path w="4609" h="2401">
                  <a:moveTo>
                    <a:pt x="0" y="0"/>
                  </a:moveTo>
                  <a:lnTo>
                    <a:pt x="0" y="2400"/>
                  </a:lnTo>
                  <a:lnTo>
                    <a:pt x="4608" y="2400"/>
                  </a:lnTo>
                </a:path>
              </a:pathLst>
            </a:custGeom>
            <a:noFill/>
            <a:ln w="28575" cap="rnd">
              <a:solidFill>
                <a:schemeClr val="tx1"/>
              </a:solidFill>
              <a:round/>
              <a:headEnd type="triangle" w="med" len="med"/>
              <a:tailEnd type="triangle" w="med" len="med"/>
            </a:ln>
          </p:spPr>
          <p:txBody>
            <a:bodyPr/>
            <a:lstStyle/>
            <a:p>
              <a:endParaRPr lang="en-CA"/>
            </a:p>
          </p:txBody>
        </p:sp>
        <p:sp>
          <p:nvSpPr>
            <p:cNvPr id="8" name="Rectangle 5"/>
            <p:cNvSpPr>
              <a:spLocks noChangeArrowheads="1"/>
            </p:cNvSpPr>
            <p:nvPr/>
          </p:nvSpPr>
          <p:spPr bwMode="auto">
            <a:xfrm>
              <a:off x="190500" y="2209799"/>
              <a:ext cx="1370013" cy="818182"/>
            </a:xfrm>
            <a:prstGeom prst="rect">
              <a:avLst/>
            </a:prstGeom>
            <a:noFill/>
            <a:ln w="12700">
              <a:noFill/>
              <a:miter lim="800000"/>
              <a:headEnd/>
              <a:tailEnd/>
            </a:ln>
          </p:spPr>
          <p:txBody>
            <a:bodyPr lIns="90488" tIns="44450" rIns="90488" bIns="44450">
              <a:spAutoFit/>
            </a:bodyPr>
            <a:lstStyle/>
            <a:p>
              <a:pPr algn="ctr"/>
              <a:r>
                <a:rPr lang="en-US" sz="1200" b="1" dirty="0"/>
                <a:t>Quantity on hand</a:t>
              </a:r>
            </a:p>
          </p:txBody>
        </p:sp>
        <p:sp>
          <p:nvSpPr>
            <p:cNvPr id="9" name="Line 8"/>
            <p:cNvSpPr>
              <a:spLocks noChangeShapeType="1"/>
            </p:cNvSpPr>
            <p:nvPr/>
          </p:nvSpPr>
          <p:spPr bwMode="auto">
            <a:xfrm flipH="1" flipV="1">
              <a:off x="1560512" y="4104479"/>
              <a:ext cx="7202488" cy="23019"/>
            </a:xfrm>
            <a:prstGeom prst="line">
              <a:avLst/>
            </a:prstGeom>
            <a:noFill/>
            <a:ln w="38100">
              <a:solidFill>
                <a:schemeClr val="tx1"/>
              </a:solidFill>
              <a:prstDash val="lgDash"/>
              <a:round/>
              <a:headEnd/>
              <a:tailEnd/>
            </a:ln>
          </p:spPr>
          <p:txBody>
            <a:bodyPr wrap="none" anchor="ctr"/>
            <a:lstStyle/>
            <a:p>
              <a:endParaRPr lang="en-US"/>
            </a:p>
          </p:txBody>
        </p:sp>
        <p:sp>
          <p:nvSpPr>
            <p:cNvPr id="10" name="Rectangle 9"/>
            <p:cNvSpPr>
              <a:spLocks noChangeArrowheads="1"/>
            </p:cNvSpPr>
            <p:nvPr/>
          </p:nvSpPr>
          <p:spPr bwMode="auto">
            <a:xfrm>
              <a:off x="1104901" y="3851275"/>
              <a:ext cx="345383" cy="489081"/>
            </a:xfrm>
            <a:prstGeom prst="rect">
              <a:avLst/>
            </a:prstGeom>
            <a:noFill/>
            <a:ln w="12700">
              <a:noFill/>
              <a:miter lim="800000"/>
              <a:headEnd/>
              <a:tailEnd/>
            </a:ln>
          </p:spPr>
          <p:txBody>
            <a:bodyPr wrap="square" lIns="90488" tIns="44450" rIns="90488" bIns="44450">
              <a:spAutoFit/>
            </a:bodyPr>
            <a:lstStyle/>
            <a:p>
              <a:pPr algn="ctr"/>
              <a:r>
                <a:rPr lang="en-US" sz="1200" b="1" dirty="0"/>
                <a:t>R</a:t>
              </a:r>
            </a:p>
          </p:txBody>
        </p:sp>
        <p:sp>
          <p:nvSpPr>
            <p:cNvPr id="11" name="Freeform 10"/>
            <p:cNvSpPr>
              <a:spLocks/>
            </p:cNvSpPr>
            <p:nvPr/>
          </p:nvSpPr>
          <p:spPr bwMode="auto">
            <a:xfrm>
              <a:off x="1600200" y="2209800"/>
              <a:ext cx="2247900" cy="2324100"/>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FF0000"/>
              </a:solidFill>
              <a:round/>
              <a:headEnd/>
              <a:tailEnd/>
            </a:ln>
          </p:spPr>
          <p:txBody>
            <a:bodyPr wrap="none" anchor="ctr"/>
            <a:lstStyle/>
            <a:p>
              <a:endParaRPr lang="en-CA"/>
            </a:p>
          </p:txBody>
        </p:sp>
        <p:sp>
          <p:nvSpPr>
            <p:cNvPr id="12" name="Freeform 11"/>
            <p:cNvSpPr>
              <a:spLocks/>
            </p:cNvSpPr>
            <p:nvPr/>
          </p:nvSpPr>
          <p:spPr bwMode="auto">
            <a:xfrm>
              <a:off x="6362700" y="4152900"/>
              <a:ext cx="609600" cy="114300"/>
            </a:xfrm>
            <a:custGeom>
              <a:avLst/>
              <a:gdLst>
                <a:gd name="T0" fmla="*/ 0 w 2154"/>
                <a:gd name="T1" fmla="*/ 0 h 1838"/>
                <a:gd name="T2" fmla="*/ 982844842 w 2154"/>
                <a:gd name="T3" fmla="*/ 385187 h 1838"/>
                <a:gd name="T4" fmla="*/ 1348767972 w 2154"/>
                <a:gd name="T5" fmla="*/ 737851 h 1838"/>
                <a:gd name="T6" fmla="*/ 1589224215 w 2154"/>
                <a:gd name="T7" fmla="*/ 2629647 h 1838"/>
                <a:gd name="T8" fmla="*/ 1955211588 w 2154"/>
                <a:gd name="T9" fmla="*/ 3014834 h 1838"/>
                <a:gd name="T10" fmla="*/ 2147483647 w 2154"/>
                <a:gd name="T11" fmla="*/ 3751129 h 1838"/>
                <a:gd name="T12" fmla="*/ 2147483647 w 2154"/>
                <a:gd name="T13" fmla="*/ 6765963 h 1838"/>
                <a:gd name="T14" fmla="*/ 2147483647 w 2154"/>
                <a:gd name="T15" fmla="*/ 8272635 h 1838"/>
                <a:gd name="T16" fmla="*/ 2147483647 w 2154"/>
                <a:gd name="T17" fmla="*/ 10517156 h 1838"/>
                <a:gd name="T18" fmla="*/ 2147483647 w 2154"/>
                <a:gd name="T19" fmla="*/ 11640131 h 1838"/>
                <a:gd name="T20" fmla="*/ 2147483647 w 2154"/>
                <a:gd name="T21" fmla="*/ 12761614 h 1838"/>
                <a:gd name="T22" fmla="*/ 2147483647 w 2154"/>
                <a:gd name="T23" fmla="*/ 13499465 h 1838"/>
                <a:gd name="T24" fmla="*/ 2147483647 w 2154"/>
                <a:gd name="T25" fmla="*/ 14268284 h 1838"/>
                <a:gd name="T26" fmla="*/ 2147483647 w 2154"/>
                <a:gd name="T27" fmla="*/ 15006135 h 1838"/>
                <a:gd name="T28" fmla="*/ 2147483647 w 2154"/>
                <a:gd name="T29" fmla="*/ 16897934 h 1838"/>
                <a:gd name="T30" fmla="*/ 2147483647 w 2154"/>
                <a:gd name="T31" fmla="*/ 17635784 h 1838"/>
                <a:gd name="T32" fmla="*/ 2147483647 w 2154"/>
                <a:gd name="T33" fmla="*/ 19880305 h 1838"/>
                <a:gd name="T34" fmla="*/ 2147483647 w 2154"/>
                <a:gd name="T35" fmla="*/ 21034249 h 1838"/>
                <a:gd name="T36" fmla="*/ 2147483647 w 2154"/>
                <a:gd name="T37" fmla="*/ 24016620 h 1838"/>
                <a:gd name="T38" fmla="*/ 2147483647 w 2154"/>
                <a:gd name="T39" fmla="*/ 27031453 h 1838"/>
                <a:gd name="T40" fmla="*/ 2147483647 w 2154"/>
                <a:gd name="T41" fmla="*/ 29275911 h 1838"/>
                <a:gd name="T42" fmla="*/ 2147483647 w 2154"/>
                <a:gd name="T43" fmla="*/ 29659544 h 1838"/>
                <a:gd name="T44" fmla="*/ 2147483647 w 2154"/>
                <a:gd name="T45" fmla="*/ 31167769 h 1838"/>
                <a:gd name="T46" fmla="*/ 2147483647 w 2154"/>
                <a:gd name="T47" fmla="*/ 31904065 h 1838"/>
                <a:gd name="T48" fmla="*/ 2147483647 w 2154"/>
                <a:gd name="T49" fmla="*/ 36778238 h 1838"/>
                <a:gd name="T50" fmla="*/ 2147483647 w 2154"/>
                <a:gd name="T51" fmla="*/ 38284846 h 1838"/>
                <a:gd name="T52" fmla="*/ 2147483647 w 2154"/>
                <a:gd name="T53" fmla="*/ 41299679 h 1838"/>
                <a:gd name="T54" fmla="*/ 2147483647 w 2154"/>
                <a:gd name="T55" fmla="*/ 45435995 h 1838"/>
                <a:gd name="T56" fmla="*/ 2147483647 w 2154"/>
                <a:gd name="T57" fmla="*/ 45788720 h 1838"/>
                <a:gd name="T58" fmla="*/ 2147483647 w 2154"/>
                <a:gd name="T59" fmla="*/ 47680515 h 1838"/>
                <a:gd name="T60" fmla="*/ 2147483647 w 2154"/>
                <a:gd name="T61" fmla="*/ 49187185 h 1838"/>
                <a:gd name="T62" fmla="*/ 2147483647 w 2154"/>
                <a:gd name="T63" fmla="*/ 50310161 h 1838"/>
                <a:gd name="T64" fmla="*/ 2147483647 w 2154"/>
                <a:gd name="T65" fmla="*/ 51048073 h 1838"/>
                <a:gd name="T66" fmla="*/ 2147483647 w 2154"/>
                <a:gd name="T67" fmla="*/ 53323501 h 1838"/>
                <a:gd name="T68" fmla="*/ 2147483647 w 2154"/>
                <a:gd name="T69" fmla="*/ 56305810 h 1838"/>
                <a:gd name="T70" fmla="*/ 2147483647 w 2154"/>
                <a:gd name="T71" fmla="*/ 58935518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FF99CC"/>
              </a:solidFill>
              <a:round/>
              <a:headEnd/>
              <a:tailEnd/>
            </a:ln>
          </p:spPr>
          <p:txBody>
            <a:bodyPr wrap="none" anchor="ctr"/>
            <a:lstStyle/>
            <a:p>
              <a:endParaRPr lang="en-CA"/>
            </a:p>
          </p:txBody>
        </p:sp>
        <p:sp>
          <p:nvSpPr>
            <p:cNvPr id="13" name="Line 12"/>
            <p:cNvSpPr>
              <a:spLocks noChangeShapeType="1"/>
            </p:cNvSpPr>
            <p:nvPr/>
          </p:nvSpPr>
          <p:spPr bwMode="auto">
            <a:xfrm>
              <a:off x="3835400" y="1943100"/>
              <a:ext cx="46038" cy="2514600"/>
            </a:xfrm>
            <a:prstGeom prst="line">
              <a:avLst/>
            </a:prstGeom>
            <a:noFill/>
            <a:ln w="28575">
              <a:solidFill>
                <a:srgbClr val="FFC000"/>
              </a:solidFill>
              <a:round/>
              <a:headEnd/>
              <a:tailEnd/>
            </a:ln>
          </p:spPr>
          <p:txBody>
            <a:bodyPr wrap="none" anchor="ctr"/>
            <a:lstStyle/>
            <a:p>
              <a:endParaRPr lang="en-US"/>
            </a:p>
          </p:txBody>
        </p:sp>
        <p:sp>
          <p:nvSpPr>
            <p:cNvPr id="14" name="Text Box 15"/>
            <p:cNvSpPr txBox="1">
              <a:spLocks noChangeArrowheads="1"/>
            </p:cNvSpPr>
            <p:nvPr/>
          </p:nvSpPr>
          <p:spPr bwMode="auto">
            <a:xfrm>
              <a:off x="4305300" y="5105401"/>
              <a:ext cx="690122" cy="493652"/>
            </a:xfrm>
            <a:prstGeom prst="rect">
              <a:avLst/>
            </a:prstGeom>
            <a:noFill/>
            <a:ln w="12700">
              <a:noFill/>
              <a:miter lim="800000"/>
              <a:headEnd/>
              <a:tailEnd/>
            </a:ln>
          </p:spPr>
          <p:txBody>
            <a:bodyPr wrap="none">
              <a:spAutoFit/>
            </a:bodyPr>
            <a:lstStyle/>
            <a:p>
              <a:r>
                <a:rPr lang="en-US" sz="1200" b="1" dirty="0">
                  <a:latin typeface="Arial Narrow" pitchFamily="34" charset="0"/>
                </a:rPr>
                <a:t>Time</a:t>
              </a:r>
            </a:p>
          </p:txBody>
        </p:sp>
        <p:sp>
          <p:nvSpPr>
            <p:cNvPr id="15" name="Text Box 18"/>
            <p:cNvSpPr txBox="1">
              <a:spLocks noChangeArrowheads="1"/>
            </p:cNvSpPr>
            <p:nvPr/>
          </p:nvSpPr>
          <p:spPr bwMode="auto">
            <a:xfrm>
              <a:off x="17104" y="3388894"/>
              <a:ext cx="1752600" cy="493652"/>
            </a:xfrm>
            <a:prstGeom prst="rect">
              <a:avLst/>
            </a:prstGeom>
            <a:noFill/>
            <a:ln w="9525">
              <a:noFill/>
              <a:miter lim="800000"/>
              <a:headEnd/>
              <a:tailEnd/>
            </a:ln>
          </p:spPr>
          <p:txBody>
            <a:bodyPr>
              <a:spAutoFit/>
            </a:bodyPr>
            <a:lstStyle/>
            <a:p>
              <a:pPr>
                <a:spcBef>
                  <a:spcPct val="50000"/>
                </a:spcBef>
              </a:pPr>
              <a:r>
                <a:rPr lang="en-US" sz="1200" b="1" i="1" dirty="0"/>
                <a:t>Reorder Point</a:t>
              </a:r>
            </a:p>
          </p:txBody>
        </p:sp>
        <p:sp>
          <p:nvSpPr>
            <p:cNvPr id="16" name="Line 19"/>
            <p:cNvSpPr>
              <a:spLocks noChangeShapeType="1"/>
            </p:cNvSpPr>
            <p:nvPr/>
          </p:nvSpPr>
          <p:spPr bwMode="auto">
            <a:xfrm>
              <a:off x="2057400" y="3733800"/>
              <a:ext cx="533400" cy="304800"/>
            </a:xfrm>
            <a:prstGeom prst="line">
              <a:avLst/>
            </a:prstGeom>
            <a:noFill/>
            <a:ln w="9525">
              <a:solidFill>
                <a:schemeClr val="tx1"/>
              </a:solidFill>
              <a:round/>
              <a:headEnd/>
              <a:tailEnd type="triangle" w="med" len="med"/>
            </a:ln>
          </p:spPr>
          <p:txBody>
            <a:bodyPr/>
            <a:lstStyle/>
            <a:p>
              <a:endParaRPr lang="en-US"/>
            </a:p>
          </p:txBody>
        </p:sp>
        <p:sp>
          <p:nvSpPr>
            <p:cNvPr id="17" name="Line 22"/>
            <p:cNvSpPr>
              <a:spLocks noChangeShapeType="1"/>
            </p:cNvSpPr>
            <p:nvPr/>
          </p:nvSpPr>
          <p:spPr bwMode="auto">
            <a:xfrm>
              <a:off x="1517650" y="4533900"/>
              <a:ext cx="7245350" cy="0"/>
            </a:xfrm>
            <a:prstGeom prst="line">
              <a:avLst/>
            </a:prstGeom>
            <a:noFill/>
            <a:ln w="9525">
              <a:solidFill>
                <a:schemeClr val="tx1"/>
              </a:solidFill>
              <a:round/>
              <a:headEnd/>
              <a:tailEnd/>
            </a:ln>
          </p:spPr>
          <p:txBody>
            <a:bodyPr/>
            <a:lstStyle/>
            <a:p>
              <a:endParaRPr lang="en-US"/>
            </a:p>
          </p:txBody>
        </p:sp>
        <p:sp>
          <p:nvSpPr>
            <p:cNvPr id="18" name="Text Box 23"/>
            <p:cNvSpPr txBox="1">
              <a:spLocks noChangeArrowheads="1"/>
            </p:cNvSpPr>
            <p:nvPr/>
          </p:nvSpPr>
          <p:spPr bwMode="auto">
            <a:xfrm>
              <a:off x="1143001" y="4381500"/>
              <a:ext cx="614364" cy="493652"/>
            </a:xfrm>
            <a:prstGeom prst="rect">
              <a:avLst/>
            </a:prstGeom>
            <a:noFill/>
            <a:ln w="9525">
              <a:noFill/>
              <a:miter lim="800000"/>
              <a:headEnd/>
              <a:tailEnd/>
            </a:ln>
          </p:spPr>
          <p:txBody>
            <a:bodyPr>
              <a:spAutoFit/>
            </a:bodyPr>
            <a:lstStyle/>
            <a:p>
              <a:pPr>
                <a:spcBef>
                  <a:spcPct val="50000"/>
                </a:spcBef>
              </a:pPr>
              <a:r>
                <a:rPr lang="en-US" sz="1200" b="1" dirty="0"/>
                <a:t>SS</a:t>
              </a:r>
            </a:p>
          </p:txBody>
        </p:sp>
        <p:sp>
          <p:nvSpPr>
            <p:cNvPr id="19" name="Line 25"/>
            <p:cNvSpPr>
              <a:spLocks noChangeShapeType="1"/>
            </p:cNvSpPr>
            <p:nvPr/>
          </p:nvSpPr>
          <p:spPr bwMode="auto">
            <a:xfrm>
              <a:off x="5638800" y="2324100"/>
              <a:ext cx="0" cy="2543175"/>
            </a:xfrm>
            <a:prstGeom prst="line">
              <a:avLst/>
            </a:prstGeom>
            <a:noFill/>
            <a:ln w="28575">
              <a:solidFill>
                <a:srgbClr val="FFC000"/>
              </a:solidFill>
              <a:round/>
              <a:headEnd/>
              <a:tailEnd/>
            </a:ln>
          </p:spPr>
          <p:txBody>
            <a:bodyPr wrap="none" anchor="ctr"/>
            <a:lstStyle/>
            <a:p>
              <a:endParaRPr lang="en-US"/>
            </a:p>
          </p:txBody>
        </p:sp>
        <p:sp>
          <p:nvSpPr>
            <p:cNvPr id="20" name="Freeform 27"/>
            <p:cNvSpPr>
              <a:spLocks/>
            </p:cNvSpPr>
            <p:nvPr/>
          </p:nvSpPr>
          <p:spPr bwMode="auto">
            <a:xfrm>
              <a:off x="5638800" y="2362200"/>
              <a:ext cx="723900" cy="1828800"/>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FF99CC"/>
              </a:solidFill>
              <a:round/>
              <a:headEnd/>
              <a:tailEnd/>
            </a:ln>
          </p:spPr>
          <p:txBody>
            <a:bodyPr wrap="none" anchor="ctr"/>
            <a:lstStyle/>
            <a:p>
              <a:endParaRPr lang="en-CA"/>
            </a:p>
          </p:txBody>
        </p:sp>
        <p:sp>
          <p:nvSpPr>
            <p:cNvPr id="21" name="Line 29"/>
            <p:cNvSpPr>
              <a:spLocks noChangeShapeType="1"/>
            </p:cNvSpPr>
            <p:nvPr/>
          </p:nvSpPr>
          <p:spPr bwMode="auto">
            <a:xfrm>
              <a:off x="6934200" y="1676400"/>
              <a:ext cx="0" cy="2543175"/>
            </a:xfrm>
            <a:prstGeom prst="line">
              <a:avLst/>
            </a:prstGeom>
            <a:noFill/>
            <a:ln w="28575">
              <a:solidFill>
                <a:srgbClr val="FFC000"/>
              </a:solidFill>
              <a:round/>
              <a:headEnd/>
              <a:tailEnd/>
            </a:ln>
          </p:spPr>
          <p:txBody>
            <a:bodyPr wrap="none" anchor="ctr"/>
            <a:lstStyle/>
            <a:p>
              <a:endParaRPr lang="en-US"/>
            </a:p>
          </p:txBody>
        </p:sp>
        <p:sp>
          <p:nvSpPr>
            <p:cNvPr id="22" name="Freeform 30"/>
            <p:cNvSpPr>
              <a:spLocks/>
            </p:cNvSpPr>
            <p:nvPr/>
          </p:nvSpPr>
          <p:spPr bwMode="auto">
            <a:xfrm rot="-4069306">
              <a:off x="8265319" y="4585494"/>
              <a:ext cx="320675" cy="703263"/>
            </a:xfrm>
            <a:custGeom>
              <a:avLst/>
              <a:gdLst>
                <a:gd name="T0" fmla="*/ 0 w 2154"/>
                <a:gd name="T1" fmla="*/ 0 h 1838"/>
                <a:gd name="T2" fmla="*/ 1304519005 w 2154"/>
                <a:gd name="T3" fmla="*/ 2147483647 h 1838"/>
                <a:gd name="T4" fmla="*/ 1790232136 w 2154"/>
                <a:gd name="T5" fmla="*/ 2147483647 h 1838"/>
                <a:gd name="T6" fmla="*/ 2109408722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009999"/>
              </a:solidFill>
              <a:round/>
              <a:headEnd/>
              <a:tailEnd/>
            </a:ln>
          </p:spPr>
          <p:txBody>
            <a:bodyPr wrap="none" anchor="ctr"/>
            <a:lstStyle/>
            <a:p>
              <a:endParaRPr lang="en-CA"/>
            </a:p>
          </p:txBody>
        </p:sp>
        <p:sp>
          <p:nvSpPr>
            <p:cNvPr id="23" name="Line 32"/>
            <p:cNvSpPr>
              <a:spLocks noChangeShapeType="1"/>
            </p:cNvSpPr>
            <p:nvPr/>
          </p:nvSpPr>
          <p:spPr bwMode="auto">
            <a:xfrm>
              <a:off x="8763000" y="2400300"/>
              <a:ext cx="0" cy="2543175"/>
            </a:xfrm>
            <a:prstGeom prst="line">
              <a:avLst/>
            </a:prstGeom>
            <a:noFill/>
            <a:ln w="28575">
              <a:solidFill>
                <a:schemeClr val="tx1">
                  <a:lumMod val="85000"/>
                  <a:lumOff val="15000"/>
                </a:schemeClr>
              </a:solidFill>
              <a:round/>
              <a:headEnd/>
              <a:tailEnd/>
            </a:ln>
          </p:spPr>
          <p:txBody>
            <a:bodyPr wrap="none" anchor="ctr"/>
            <a:lstStyle/>
            <a:p>
              <a:pPr>
                <a:defRPr/>
              </a:pPr>
              <a:endParaRPr lang="en-CA"/>
            </a:p>
          </p:txBody>
        </p:sp>
        <p:sp>
          <p:nvSpPr>
            <p:cNvPr id="24" name="Freeform 34"/>
            <p:cNvSpPr>
              <a:spLocks/>
            </p:cNvSpPr>
            <p:nvPr/>
          </p:nvSpPr>
          <p:spPr bwMode="auto">
            <a:xfrm>
              <a:off x="3848100" y="1981200"/>
              <a:ext cx="1790700" cy="2933700"/>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00B050"/>
              </a:solidFill>
              <a:round/>
              <a:headEnd/>
              <a:tailEnd/>
            </a:ln>
          </p:spPr>
          <p:txBody>
            <a:bodyPr wrap="none" anchor="ctr"/>
            <a:lstStyle/>
            <a:p>
              <a:endParaRPr lang="en-CA"/>
            </a:p>
          </p:txBody>
        </p:sp>
        <p:sp>
          <p:nvSpPr>
            <p:cNvPr id="25" name="TextBox 21"/>
            <p:cNvSpPr txBox="1">
              <a:spLocks noChangeArrowheads="1"/>
            </p:cNvSpPr>
            <p:nvPr/>
          </p:nvSpPr>
          <p:spPr bwMode="auto">
            <a:xfrm>
              <a:off x="2057400" y="2971800"/>
              <a:ext cx="495300" cy="369888"/>
            </a:xfrm>
            <a:prstGeom prst="rect">
              <a:avLst/>
            </a:prstGeom>
            <a:noFill/>
            <a:ln w="9525">
              <a:noFill/>
              <a:miter lim="800000"/>
              <a:headEnd/>
              <a:tailEnd/>
            </a:ln>
          </p:spPr>
          <p:txBody>
            <a:bodyPr>
              <a:spAutoFit/>
            </a:bodyPr>
            <a:lstStyle/>
            <a:p>
              <a:r>
                <a:rPr lang="en-US"/>
                <a:t>A.</a:t>
              </a:r>
              <a:endParaRPr lang="en-CA"/>
            </a:p>
          </p:txBody>
        </p:sp>
        <p:sp>
          <p:nvSpPr>
            <p:cNvPr id="26" name="TextBox 22"/>
            <p:cNvSpPr txBox="1">
              <a:spLocks noChangeArrowheads="1"/>
            </p:cNvSpPr>
            <p:nvPr/>
          </p:nvSpPr>
          <p:spPr bwMode="auto">
            <a:xfrm>
              <a:off x="4076700" y="3086100"/>
              <a:ext cx="533400" cy="369888"/>
            </a:xfrm>
            <a:prstGeom prst="rect">
              <a:avLst/>
            </a:prstGeom>
            <a:noFill/>
            <a:ln w="9525">
              <a:noFill/>
              <a:miter lim="800000"/>
              <a:headEnd/>
              <a:tailEnd/>
            </a:ln>
          </p:spPr>
          <p:txBody>
            <a:bodyPr>
              <a:spAutoFit/>
            </a:bodyPr>
            <a:lstStyle/>
            <a:p>
              <a:r>
                <a:rPr lang="en-US"/>
                <a:t>B.</a:t>
              </a:r>
              <a:endParaRPr lang="en-CA"/>
            </a:p>
          </p:txBody>
        </p:sp>
        <p:sp>
          <p:nvSpPr>
            <p:cNvPr id="27" name="TextBox 23"/>
            <p:cNvSpPr txBox="1">
              <a:spLocks noChangeArrowheads="1"/>
            </p:cNvSpPr>
            <p:nvPr/>
          </p:nvSpPr>
          <p:spPr bwMode="auto">
            <a:xfrm>
              <a:off x="6057900" y="3162300"/>
              <a:ext cx="533400" cy="369888"/>
            </a:xfrm>
            <a:prstGeom prst="rect">
              <a:avLst/>
            </a:prstGeom>
            <a:noFill/>
            <a:ln w="9525">
              <a:noFill/>
              <a:miter lim="800000"/>
              <a:headEnd/>
              <a:tailEnd/>
            </a:ln>
          </p:spPr>
          <p:txBody>
            <a:bodyPr>
              <a:spAutoFit/>
            </a:bodyPr>
            <a:lstStyle/>
            <a:p>
              <a:r>
                <a:rPr lang="en-US"/>
                <a:t>C.</a:t>
              </a:r>
              <a:endParaRPr lang="en-CA"/>
            </a:p>
          </p:txBody>
        </p:sp>
        <p:sp>
          <p:nvSpPr>
            <p:cNvPr id="28" name="Freeform 30"/>
            <p:cNvSpPr>
              <a:spLocks/>
            </p:cNvSpPr>
            <p:nvPr/>
          </p:nvSpPr>
          <p:spPr bwMode="auto">
            <a:xfrm>
              <a:off x="6896100" y="1714500"/>
              <a:ext cx="1143000" cy="3238500"/>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009999"/>
              </a:solidFill>
              <a:round/>
              <a:headEnd/>
              <a:tailEnd/>
            </a:ln>
          </p:spPr>
          <p:txBody>
            <a:bodyPr wrap="none" anchor="ctr"/>
            <a:lstStyle/>
            <a:p>
              <a:endParaRPr lang="en-CA"/>
            </a:p>
          </p:txBody>
        </p:sp>
        <p:sp>
          <p:nvSpPr>
            <p:cNvPr id="29" name="TextBox 28"/>
            <p:cNvSpPr txBox="1">
              <a:spLocks noChangeArrowheads="1"/>
            </p:cNvSpPr>
            <p:nvPr/>
          </p:nvSpPr>
          <p:spPr bwMode="auto">
            <a:xfrm>
              <a:off x="7696200" y="3086100"/>
              <a:ext cx="571500" cy="369888"/>
            </a:xfrm>
            <a:prstGeom prst="rect">
              <a:avLst/>
            </a:prstGeom>
            <a:noFill/>
            <a:ln w="9525">
              <a:noFill/>
              <a:miter lim="800000"/>
              <a:headEnd/>
              <a:tailEnd/>
            </a:ln>
          </p:spPr>
          <p:txBody>
            <a:bodyPr>
              <a:spAutoFit/>
            </a:bodyPr>
            <a:lstStyle/>
            <a:p>
              <a:r>
                <a:rPr lang="en-US"/>
                <a:t>D.</a:t>
              </a:r>
              <a:endParaRPr lang="en-CA"/>
            </a:p>
          </p:txBody>
        </p:sp>
      </p:grpSp>
      <p:grpSp>
        <p:nvGrpSpPr>
          <p:cNvPr id="30" name="Group 29" title="Similar to Figure 8.7 in text &quot;Continuous Review System&quot;.  "/>
          <p:cNvGrpSpPr/>
          <p:nvPr/>
        </p:nvGrpSpPr>
        <p:grpSpPr>
          <a:xfrm>
            <a:off x="1004281" y="3395214"/>
            <a:ext cx="9474006" cy="2978164"/>
            <a:chOff x="0" y="1607413"/>
            <a:chExt cx="8839200" cy="4042188"/>
          </a:xfrm>
        </p:grpSpPr>
        <p:sp>
          <p:nvSpPr>
            <p:cNvPr id="31" name="Rectangle 3"/>
            <p:cNvSpPr>
              <a:spLocks noChangeArrowheads="1"/>
            </p:cNvSpPr>
            <p:nvPr/>
          </p:nvSpPr>
          <p:spPr bwMode="auto">
            <a:xfrm>
              <a:off x="4267200" y="5029199"/>
              <a:ext cx="690563" cy="574695"/>
            </a:xfrm>
            <a:prstGeom prst="rect">
              <a:avLst/>
            </a:prstGeom>
            <a:noFill/>
            <a:ln w="12700">
              <a:noFill/>
              <a:miter lim="800000"/>
              <a:headEnd/>
              <a:tailEnd/>
            </a:ln>
          </p:spPr>
          <p:txBody>
            <a:bodyPr lIns="90488" tIns="44450" rIns="90488" bIns="44450">
              <a:spAutoFit/>
            </a:bodyPr>
            <a:lstStyle/>
            <a:p>
              <a:r>
                <a:rPr lang="en-US" sz="1200" b="1" dirty="0"/>
                <a:t>L</a:t>
              </a:r>
            </a:p>
          </p:txBody>
        </p:sp>
        <p:sp>
          <p:nvSpPr>
            <p:cNvPr id="32" name="Freeform 5"/>
            <p:cNvSpPr>
              <a:spLocks/>
            </p:cNvSpPr>
            <p:nvPr/>
          </p:nvSpPr>
          <p:spPr bwMode="auto">
            <a:xfrm>
              <a:off x="1752600" y="1790700"/>
              <a:ext cx="6670675" cy="3771900"/>
            </a:xfrm>
            <a:custGeom>
              <a:avLst/>
              <a:gdLst>
                <a:gd name="T0" fmla="*/ 0 w 4609"/>
                <a:gd name="T1" fmla="*/ 0 h 2401"/>
                <a:gd name="T2" fmla="*/ 0 w 4609"/>
                <a:gd name="T3" fmla="*/ 2147483647 h 2401"/>
                <a:gd name="T4" fmla="*/ 2147483647 w 4609"/>
                <a:gd name="T5" fmla="*/ 2147483647 h 2401"/>
                <a:gd name="T6" fmla="*/ 0 60000 65536"/>
                <a:gd name="T7" fmla="*/ 0 60000 65536"/>
                <a:gd name="T8" fmla="*/ 0 60000 65536"/>
                <a:gd name="T9" fmla="*/ 0 w 4609"/>
                <a:gd name="T10" fmla="*/ 0 h 2401"/>
                <a:gd name="T11" fmla="*/ 4609 w 4609"/>
                <a:gd name="T12" fmla="*/ 2401 h 2401"/>
              </a:gdLst>
              <a:ahLst/>
              <a:cxnLst>
                <a:cxn ang="T6">
                  <a:pos x="T0" y="T1"/>
                </a:cxn>
                <a:cxn ang="T7">
                  <a:pos x="T2" y="T3"/>
                </a:cxn>
                <a:cxn ang="T8">
                  <a:pos x="T4" y="T5"/>
                </a:cxn>
              </a:cxnLst>
              <a:rect l="T9" t="T10" r="T11" b="T12"/>
              <a:pathLst>
                <a:path w="4609" h="2401">
                  <a:moveTo>
                    <a:pt x="0" y="0"/>
                  </a:moveTo>
                  <a:lnTo>
                    <a:pt x="0" y="2400"/>
                  </a:lnTo>
                  <a:lnTo>
                    <a:pt x="4608" y="2400"/>
                  </a:lnTo>
                </a:path>
              </a:pathLst>
            </a:custGeom>
            <a:noFill/>
            <a:ln w="28575" cap="rnd">
              <a:solidFill>
                <a:schemeClr val="tx1"/>
              </a:solidFill>
              <a:round/>
              <a:headEnd type="triangle" w="med" len="med"/>
              <a:tailEnd type="triangle" w="med" len="med"/>
            </a:ln>
          </p:spPr>
          <p:txBody>
            <a:bodyPr/>
            <a:lstStyle/>
            <a:p>
              <a:endParaRPr lang="en-CA"/>
            </a:p>
          </p:txBody>
        </p:sp>
        <p:sp>
          <p:nvSpPr>
            <p:cNvPr id="33" name="Rectangle 6"/>
            <p:cNvSpPr>
              <a:spLocks noChangeArrowheads="1"/>
            </p:cNvSpPr>
            <p:nvPr/>
          </p:nvSpPr>
          <p:spPr bwMode="auto">
            <a:xfrm>
              <a:off x="1363429" y="2262189"/>
              <a:ext cx="316379" cy="574695"/>
            </a:xfrm>
            <a:prstGeom prst="rect">
              <a:avLst/>
            </a:prstGeom>
            <a:noFill/>
            <a:ln w="12700">
              <a:noFill/>
              <a:miter lim="800000"/>
              <a:headEnd/>
              <a:tailEnd/>
            </a:ln>
          </p:spPr>
          <p:txBody>
            <a:bodyPr wrap="none" lIns="90488" tIns="44450" rIns="90488" bIns="44450">
              <a:spAutoFit/>
            </a:bodyPr>
            <a:lstStyle/>
            <a:p>
              <a:pPr algn="ctr"/>
              <a:r>
                <a:rPr lang="en-US" sz="1200" b="1" dirty="0"/>
                <a:t>Q</a:t>
              </a:r>
            </a:p>
          </p:txBody>
        </p:sp>
        <p:sp>
          <p:nvSpPr>
            <p:cNvPr id="34" name="Line 9"/>
            <p:cNvSpPr>
              <a:spLocks noChangeShapeType="1"/>
            </p:cNvSpPr>
            <p:nvPr/>
          </p:nvSpPr>
          <p:spPr bwMode="auto">
            <a:xfrm flipH="1">
              <a:off x="1768475" y="4119563"/>
              <a:ext cx="6635750" cy="0"/>
            </a:xfrm>
            <a:prstGeom prst="line">
              <a:avLst/>
            </a:prstGeom>
            <a:noFill/>
            <a:ln w="38100">
              <a:solidFill>
                <a:schemeClr val="tx1"/>
              </a:solidFill>
              <a:prstDash val="lgDash"/>
              <a:round/>
              <a:headEnd/>
              <a:tailEnd/>
            </a:ln>
          </p:spPr>
          <p:txBody>
            <a:bodyPr wrap="none" anchor="ctr"/>
            <a:lstStyle/>
            <a:p>
              <a:endParaRPr lang="en-US"/>
            </a:p>
          </p:txBody>
        </p:sp>
        <p:sp>
          <p:nvSpPr>
            <p:cNvPr id="35" name="Rectangle 10"/>
            <p:cNvSpPr>
              <a:spLocks noChangeArrowheads="1"/>
            </p:cNvSpPr>
            <p:nvPr/>
          </p:nvSpPr>
          <p:spPr bwMode="auto">
            <a:xfrm>
              <a:off x="1381913" y="3889374"/>
              <a:ext cx="295287" cy="574695"/>
            </a:xfrm>
            <a:prstGeom prst="rect">
              <a:avLst/>
            </a:prstGeom>
            <a:noFill/>
            <a:ln w="12700">
              <a:noFill/>
              <a:miter lim="800000"/>
              <a:headEnd/>
              <a:tailEnd/>
            </a:ln>
          </p:spPr>
          <p:txBody>
            <a:bodyPr wrap="none" lIns="90488" tIns="44450" rIns="90488" bIns="44450">
              <a:spAutoFit/>
            </a:bodyPr>
            <a:lstStyle/>
            <a:p>
              <a:pPr algn="ctr"/>
              <a:r>
                <a:rPr lang="en-US" sz="1200" b="1" dirty="0"/>
                <a:t>R</a:t>
              </a:r>
            </a:p>
          </p:txBody>
        </p:sp>
        <p:sp>
          <p:nvSpPr>
            <p:cNvPr id="36" name="Freeform 11"/>
            <p:cNvSpPr>
              <a:spLocks/>
            </p:cNvSpPr>
            <p:nvPr/>
          </p:nvSpPr>
          <p:spPr bwMode="auto">
            <a:xfrm>
              <a:off x="1801813" y="2495550"/>
              <a:ext cx="3098800" cy="2497138"/>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FF0000"/>
              </a:solidFill>
              <a:round/>
              <a:headEnd/>
              <a:tailEnd/>
            </a:ln>
          </p:spPr>
          <p:txBody>
            <a:bodyPr wrap="none" anchor="ctr"/>
            <a:lstStyle/>
            <a:p>
              <a:endParaRPr lang="en-CA"/>
            </a:p>
          </p:txBody>
        </p:sp>
        <p:sp>
          <p:nvSpPr>
            <p:cNvPr id="37" name="Freeform 12"/>
            <p:cNvSpPr>
              <a:spLocks/>
            </p:cNvSpPr>
            <p:nvPr/>
          </p:nvSpPr>
          <p:spPr bwMode="auto">
            <a:xfrm>
              <a:off x="4899025" y="2535238"/>
              <a:ext cx="3100388" cy="2497137"/>
            </a:xfrm>
            <a:custGeom>
              <a:avLst/>
              <a:gdLst>
                <a:gd name="T0" fmla="*/ 0 w 2154"/>
                <a:gd name="T1" fmla="*/ 0 h 1838"/>
                <a:gd name="T2" fmla="*/ 2147483647 w 2154"/>
                <a:gd name="T3" fmla="*/ 2147483647 h 1838"/>
                <a:gd name="T4" fmla="*/ 2147483647 w 2154"/>
                <a:gd name="T5" fmla="*/ 2147483647 h 1838"/>
                <a:gd name="T6" fmla="*/ 2147483647 w 2154"/>
                <a:gd name="T7" fmla="*/ 2147483647 h 1838"/>
                <a:gd name="T8" fmla="*/ 2147483647 w 2154"/>
                <a:gd name="T9" fmla="*/ 2147483647 h 1838"/>
                <a:gd name="T10" fmla="*/ 2147483647 w 2154"/>
                <a:gd name="T11" fmla="*/ 2147483647 h 1838"/>
                <a:gd name="T12" fmla="*/ 2147483647 w 2154"/>
                <a:gd name="T13" fmla="*/ 2147483647 h 1838"/>
                <a:gd name="T14" fmla="*/ 2147483647 w 2154"/>
                <a:gd name="T15" fmla="*/ 2147483647 h 1838"/>
                <a:gd name="T16" fmla="*/ 2147483647 w 2154"/>
                <a:gd name="T17" fmla="*/ 2147483647 h 1838"/>
                <a:gd name="T18" fmla="*/ 2147483647 w 2154"/>
                <a:gd name="T19" fmla="*/ 2147483647 h 1838"/>
                <a:gd name="T20" fmla="*/ 2147483647 w 2154"/>
                <a:gd name="T21" fmla="*/ 2147483647 h 1838"/>
                <a:gd name="T22" fmla="*/ 2147483647 w 2154"/>
                <a:gd name="T23" fmla="*/ 2147483647 h 1838"/>
                <a:gd name="T24" fmla="*/ 2147483647 w 2154"/>
                <a:gd name="T25" fmla="*/ 2147483647 h 1838"/>
                <a:gd name="T26" fmla="*/ 2147483647 w 2154"/>
                <a:gd name="T27" fmla="*/ 2147483647 h 1838"/>
                <a:gd name="T28" fmla="*/ 2147483647 w 2154"/>
                <a:gd name="T29" fmla="*/ 2147483647 h 1838"/>
                <a:gd name="T30" fmla="*/ 2147483647 w 2154"/>
                <a:gd name="T31" fmla="*/ 2147483647 h 1838"/>
                <a:gd name="T32" fmla="*/ 2147483647 w 2154"/>
                <a:gd name="T33" fmla="*/ 2147483647 h 1838"/>
                <a:gd name="T34" fmla="*/ 2147483647 w 2154"/>
                <a:gd name="T35" fmla="*/ 2147483647 h 1838"/>
                <a:gd name="T36" fmla="*/ 2147483647 w 2154"/>
                <a:gd name="T37" fmla="*/ 2147483647 h 1838"/>
                <a:gd name="T38" fmla="*/ 2147483647 w 2154"/>
                <a:gd name="T39" fmla="*/ 2147483647 h 1838"/>
                <a:gd name="T40" fmla="*/ 2147483647 w 2154"/>
                <a:gd name="T41" fmla="*/ 2147483647 h 1838"/>
                <a:gd name="T42" fmla="*/ 2147483647 w 2154"/>
                <a:gd name="T43" fmla="*/ 2147483647 h 1838"/>
                <a:gd name="T44" fmla="*/ 2147483647 w 2154"/>
                <a:gd name="T45" fmla="*/ 2147483647 h 1838"/>
                <a:gd name="T46" fmla="*/ 2147483647 w 2154"/>
                <a:gd name="T47" fmla="*/ 2147483647 h 1838"/>
                <a:gd name="T48" fmla="*/ 2147483647 w 2154"/>
                <a:gd name="T49" fmla="*/ 2147483647 h 1838"/>
                <a:gd name="T50" fmla="*/ 2147483647 w 2154"/>
                <a:gd name="T51" fmla="*/ 2147483647 h 1838"/>
                <a:gd name="T52" fmla="*/ 2147483647 w 2154"/>
                <a:gd name="T53" fmla="*/ 2147483647 h 1838"/>
                <a:gd name="T54" fmla="*/ 2147483647 w 2154"/>
                <a:gd name="T55" fmla="*/ 2147483647 h 1838"/>
                <a:gd name="T56" fmla="*/ 2147483647 w 2154"/>
                <a:gd name="T57" fmla="*/ 2147483647 h 1838"/>
                <a:gd name="T58" fmla="*/ 2147483647 w 2154"/>
                <a:gd name="T59" fmla="*/ 2147483647 h 1838"/>
                <a:gd name="T60" fmla="*/ 2147483647 w 2154"/>
                <a:gd name="T61" fmla="*/ 2147483647 h 1838"/>
                <a:gd name="T62" fmla="*/ 2147483647 w 2154"/>
                <a:gd name="T63" fmla="*/ 2147483647 h 1838"/>
                <a:gd name="T64" fmla="*/ 2147483647 w 2154"/>
                <a:gd name="T65" fmla="*/ 2147483647 h 1838"/>
                <a:gd name="T66" fmla="*/ 2147483647 w 2154"/>
                <a:gd name="T67" fmla="*/ 2147483647 h 1838"/>
                <a:gd name="T68" fmla="*/ 2147483647 w 2154"/>
                <a:gd name="T69" fmla="*/ 2147483647 h 1838"/>
                <a:gd name="T70" fmla="*/ 2147483647 w 2154"/>
                <a:gd name="T71" fmla="*/ 2147483647 h 18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54"/>
                <a:gd name="T109" fmla="*/ 0 h 1838"/>
                <a:gd name="T110" fmla="*/ 2154 w 2154"/>
                <a:gd name="T111" fmla="*/ 1838 h 18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54" h="1838">
                  <a:moveTo>
                    <a:pt x="0" y="0"/>
                  </a:moveTo>
                  <a:cubicBezTo>
                    <a:pt x="31" y="4"/>
                    <a:pt x="63" y="6"/>
                    <a:pt x="94" y="12"/>
                  </a:cubicBezTo>
                  <a:cubicBezTo>
                    <a:pt x="106" y="14"/>
                    <a:pt x="121" y="14"/>
                    <a:pt x="129" y="23"/>
                  </a:cubicBezTo>
                  <a:cubicBezTo>
                    <a:pt x="142" y="39"/>
                    <a:pt x="139" y="66"/>
                    <a:pt x="152" y="82"/>
                  </a:cubicBezTo>
                  <a:cubicBezTo>
                    <a:pt x="160" y="92"/>
                    <a:pt x="176" y="88"/>
                    <a:pt x="187" y="94"/>
                  </a:cubicBezTo>
                  <a:cubicBezTo>
                    <a:pt x="199" y="100"/>
                    <a:pt x="211" y="108"/>
                    <a:pt x="222" y="117"/>
                  </a:cubicBezTo>
                  <a:cubicBezTo>
                    <a:pt x="265" y="153"/>
                    <a:pt x="272" y="168"/>
                    <a:pt x="304" y="211"/>
                  </a:cubicBezTo>
                  <a:cubicBezTo>
                    <a:pt x="330" y="286"/>
                    <a:pt x="295" y="214"/>
                    <a:pt x="351" y="258"/>
                  </a:cubicBezTo>
                  <a:cubicBezTo>
                    <a:pt x="377" y="278"/>
                    <a:pt x="398" y="305"/>
                    <a:pt x="421" y="328"/>
                  </a:cubicBezTo>
                  <a:cubicBezTo>
                    <a:pt x="433" y="340"/>
                    <a:pt x="440" y="358"/>
                    <a:pt x="456" y="363"/>
                  </a:cubicBezTo>
                  <a:cubicBezTo>
                    <a:pt x="539" y="390"/>
                    <a:pt x="503" y="378"/>
                    <a:pt x="562" y="398"/>
                  </a:cubicBezTo>
                  <a:cubicBezTo>
                    <a:pt x="575" y="403"/>
                    <a:pt x="586" y="412"/>
                    <a:pt x="597" y="421"/>
                  </a:cubicBezTo>
                  <a:cubicBezTo>
                    <a:pt x="606" y="428"/>
                    <a:pt x="610" y="440"/>
                    <a:pt x="620" y="445"/>
                  </a:cubicBezTo>
                  <a:cubicBezTo>
                    <a:pt x="646" y="457"/>
                    <a:pt x="675" y="460"/>
                    <a:pt x="702" y="468"/>
                  </a:cubicBezTo>
                  <a:cubicBezTo>
                    <a:pt x="706" y="488"/>
                    <a:pt x="704" y="510"/>
                    <a:pt x="714" y="527"/>
                  </a:cubicBezTo>
                  <a:cubicBezTo>
                    <a:pt x="721" y="539"/>
                    <a:pt x="739" y="540"/>
                    <a:pt x="749" y="550"/>
                  </a:cubicBezTo>
                  <a:cubicBezTo>
                    <a:pt x="796" y="597"/>
                    <a:pt x="745" y="578"/>
                    <a:pt x="808" y="620"/>
                  </a:cubicBezTo>
                  <a:cubicBezTo>
                    <a:pt x="839" y="641"/>
                    <a:pt x="889" y="644"/>
                    <a:pt x="925" y="656"/>
                  </a:cubicBezTo>
                  <a:cubicBezTo>
                    <a:pt x="946" y="723"/>
                    <a:pt x="976" y="714"/>
                    <a:pt x="1030" y="749"/>
                  </a:cubicBezTo>
                  <a:cubicBezTo>
                    <a:pt x="1043" y="788"/>
                    <a:pt x="1047" y="814"/>
                    <a:pt x="1077" y="843"/>
                  </a:cubicBezTo>
                  <a:cubicBezTo>
                    <a:pt x="1081" y="866"/>
                    <a:pt x="1077" y="892"/>
                    <a:pt x="1089" y="913"/>
                  </a:cubicBezTo>
                  <a:cubicBezTo>
                    <a:pt x="1095" y="924"/>
                    <a:pt x="1113" y="920"/>
                    <a:pt x="1124" y="925"/>
                  </a:cubicBezTo>
                  <a:cubicBezTo>
                    <a:pt x="1178" y="949"/>
                    <a:pt x="1182" y="959"/>
                    <a:pt x="1229" y="972"/>
                  </a:cubicBezTo>
                  <a:cubicBezTo>
                    <a:pt x="1260" y="980"/>
                    <a:pt x="1323" y="995"/>
                    <a:pt x="1323" y="995"/>
                  </a:cubicBezTo>
                  <a:cubicBezTo>
                    <a:pt x="1368" y="1042"/>
                    <a:pt x="1383" y="1101"/>
                    <a:pt x="1428" y="1147"/>
                  </a:cubicBezTo>
                  <a:cubicBezTo>
                    <a:pt x="1459" y="1179"/>
                    <a:pt x="1505" y="1180"/>
                    <a:pt x="1545" y="1194"/>
                  </a:cubicBezTo>
                  <a:cubicBezTo>
                    <a:pt x="1549" y="1225"/>
                    <a:pt x="1546" y="1258"/>
                    <a:pt x="1557" y="1288"/>
                  </a:cubicBezTo>
                  <a:cubicBezTo>
                    <a:pt x="1558" y="1291"/>
                    <a:pt x="1638" y="1407"/>
                    <a:pt x="1650" y="1417"/>
                  </a:cubicBezTo>
                  <a:cubicBezTo>
                    <a:pt x="1660" y="1425"/>
                    <a:pt x="1673" y="1424"/>
                    <a:pt x="1685" y="1428"/>
                  </a:cubicBezTo>
                  <a:cubicBezTo>
                    <a:pt x="1718" y="1461"/>
                    <a:pt x="1708" y="1453"/>
                    <a:pt x="1756" y="1487"/>
                  </a:cubicBezTo>
                  <a:cubicBezTo>
                    <a:pt x="1779" y="1503"/>
                    <a:pt x="1826" y="1534"/>
                    <a:pt x="1826" y="1534"/>
                  </a:cubicBezTo>
                  <a:cubicBezTo>
                    <a:pt x="1830" y="1546"/>
                    <a:pt x="1828" y="1562"/>
                    <a:pt x="1838" y="1569"/>
                  </a:cubicBezTo>
                  <a:cubicBezTo>
                    <a:pt x="1858" y="1583"/>
                    <a:pt x="1908" y="1592"/>
                    <a:pt x="1908" y="1592"/>
                  </a:cubicBezTo>
                  <a:cubicBezTo>
                    <a:pt x="1924" y="1639"/>
                    <a:pt x="1944" y="1647"/>
                    <a:pt x="1990" y="1663"/>
                  </a:cubicBezTo>
                  <a:cubicBezTo>
                    <a:pt x="2029" y="1722"/>
                    <a:pt x="2051" y="1719"/>
                    <a:pt x="2107" y="1756"/>
                  </a:cubicBezTo>
                  <a:cubicBezTo>
                    <a:pt x="2126" y="1785"/>
                    <a:pt x="2154" y="1804"/>
                    <a:pt x="2154" y="1838"/>
                  </a:cubicBezTo>
                </a:path>
              </a:pathLst>
            </a:custGeom>
            <a:noFill/>
            <a:ln w="38100">
              <a:solidFill>
                <a:srgbClr val="FF0000"/>
              </a:solidFill>
              <a:round/>
              <a:headEnd/>
              <a:tailEnd/>
            </a:ln>
          </p:spPr>
          <p:txBody>
            <a:bodyPr wrap="none" anchor="ctr"/>
            <a:lstStyle/>
            <a:p>
              <a:endParaRPr lang="en-CA"/>
            </a:p>
          </p:txBody>
        </p:sp>
        <p:sp>
          <p:nvSpPr>
            <p:cNvPr id="38" name="Line 13"/>
            <p:cNvSpPr>
              <a:spLocks noChangeShapeType="1"/>
            </p:cNvSpPr>
            <p:nvPr/>
          </p:nvSpPr>
          <p:spPr bwMode="auto">
            <a:xfrm>
              <a:off x="4899025" y="2535238"/>
              <a:ext cx="0" cy="2543175"/>
            </a:xfrm>
            <a:prstGeom prst="line">
              <a:avLst/>
            </a:prstGeom>
            <a:noFill/>
            <a:ln w="28575">
              <a:solidFill>
                <a:srgbClr val="FF0000"/>
              </a:solidFill>
              <a:round/>
              <a:headEnd/>
              <a:tailEnd/>
            </a:ln>
          </p:spPr>
          <p:txBody>
            <a:bodyPr wrap="none" anchor="ctr"/>
            <a:lstStyle/>
            <a:p>
              <a:endParaRPr lang="en-US"/>
            </a:p>
          </p:txBody>
        </p:sp>
        <p:sp>
          <p:nvSpPr>
            <p:cNvPr id="39" name="Rectangle 15"/>
            <p:cNvSpPr>
              <a:spLocks noChangeArrowheads="1"/>
            </p:cNvSpPr>
            <p:nvPr/>
          </p:nvSpPr>
          <p:spPr bwMode="auto">
            <a:xfrm>
              <a:off x="387138" y="2868613"/>
              <a:ext cx="824338" cy="961405"/>
            </a:xfrm>
            <a:prstGeom prst="rect">
              <a:avLst/>
            </a:prstGeom>
            <a:noFill/>
            <a:ln w="12700">
              <a:noFill/>
              <a:miter lim="800000"/>
              <a:headEnd/>
              <a:tailEnd/>
            </a:ln>
          </p:spPr>
          <p:txBody>
            <a:bodyPr wrap="none" lIns="90488" tIns="44450" rIns="90488" bIns="44450">
              <a:spAutoFit/>
            </a:bodyPr>
            <a:lstStyle/>
            <a:p>
              <a:pPr algn="ctr"/>
              <a:r>
                <a:rPr lang="en-US" sz="1200" b="1" dirty="0">
                  <a:latin typeface="Arial Narrow" pitchFamily="34" charset="0"/>
                </a:rPr>
                <a:t>Inventory</a:t>
              </a:r>
            </a:p>
            <a:p>
              <a:pPr algn="ctr"/>
              <a:r>
                <a:rPr lang="en-US" sz="1200" b="1" dirty="0">
                  <a:latin typeface="Arial Narrow" pitchFamily="34" charset="0"/>
                </a:rPr>
                <a:t>level</a:t>
              </a:r>
            </a:p>
          </p:txBody>
        </p:sp>
        <p:sp>
          <p:nvSpPr>
            <p:cNvPr id="40" name="Text Box 16"/>
            <p:cNvSpPr txBox="1">
              <a:spLocks noChangeArrowheads="1"/>
            </p:cNvSpPr>
            <p:nvPr/>
          </p:nvSpPr>
          <p:spPr bwMode="auto">
            <a:xfrm>
              <a:off x="8067675" y="5041900"/>
              <a:ext cx="523497" cy="580066"/>
            </a:xfrm>
            <a:prstGeom prst="rect">
              <a:avLst/>
            </a:prstGeom>
            <a:noFill/>
            <a:ln w="12700">
              <a:noFill/>
              <a:miter lim="800000"/>
              <a:headEnd/>
              <a:tailEnd/>
            </a:ln>
          </p:spPr>
          <p:txBody>
            <a:bodyPr wrap="none">
              <a:spAutoFit/>
            </a:bodyPr>
            <a:lstStyle/>
            <a:p>
              <a:r>
                <a:rPr lang="en-US" sz="1200" b="1" dirty="0">
                  <a:latin typeface="Arial Narrow" pitchFamily="34" charset="0"/>
                </a:rPr>
                <a:t>Time</a:t>
              </a:r>
            </a:p>
          </p:txBody>
        </p:sp>
        <p:sp>
          <p:nvSpPr>
            <p:cNvPr id="41" name="AutoShape 17"/>
            <p:cNvSpPr>
              <a:spLocks noChangeArrowheads="1"/>
            </p:cNvSpPr>
            <p:nvPr/>
          </p:nvSpPr>
          <p:spPr bwMode="auto">
            <a:xfrm>
              <a:off x="1744340" y="5435628"/>
              <a:ext cx="1578779" cy="213973"/>
            </a:xfrm>
            <a:prstGeom prst="wedgeRectCallout">
              <a:avLst>
                <a:gd name="adj1" fmla="val 93741"/>
                <a:gd name="adj2" fmla="val -219014"/>
              </a:avLst>
            </a:prstGeom>
            <a:solidFill>
              <a:schemeClr val="accent1"/>
            </a:solidFill>
            <a:ln w="9525">
              <a:solidFill>
                <a:schemeClr val="tx1"/>
              </a:solidFill>
              <a:miter lim="800000"/>
              <a:headEnd/>
              <a:tailEnd/>
            </a:ln>
          </p:spPr>
          <p:txBody>
            <a:bodyPr/>
            <a:lstStyle/>
            <a:p>
              <a:pPr algn="ctr"/>
              <a:r>
                <a:rPr lang="en-US" sz="1200" b="1" dirty="0"/>
                <a:t>Lead Time </a:t>
              </a:r>
            </a:p>
          </p:txBody>
        </p:sp>
        <p:sp>
          <p:nvSpPr>
            <p:cNvPr id="42" name="Text Box 18"/>
            <p:cNvSpPr txBox="1">
              <a:spLocks noChangeArrowheads="1"/>
            </p:cNvSpPr>
            <p:nvPr/>
          </p:nvSpPr>
          <p:spPr bwMode="auto">
            <a:xfrm>
              <a:off x="6096000" y="2133600"/>
              <a:ext cx="2649538" cy="751928"/>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1200" b="1" dirty="0"/>
                <a:t>R = </a:t>
              </a:r>
              <a:r>
                <a:rPr lang="en-US" sz="1200" b="1" dirty="0" err="1"/>
                <a:t>dL</a:t>
              </a:r>
              <a:r>
                <a:rPr lang="en-US" sz="1200" b="1" dirty="0"/>
                <a:t> + SS</a:t>
              </a:r>
            </a:p>
            <a:p>
              <a:pPr algn="ctr">
                <a:spcBef>
                  <a:spcPct val="50000"/>
                </a:spcBef>
              </a:pPr>
              <a:r>
                <a:rPr lang="en-US" sz="1200" b="1" dirty="0"/>
                <a:t>R= Demand during LT</a:t>
              </a:r>
            </a:p>
          </p:txBody>
        </p:sp>
        <p:sp>
          <p:nvSpPr>
            <p:cNvPr id="43" name="Text Box 19"/>
            <p:cNvSpPr txBox="1">
              <a:spLocks noChangeArrowheads="1"/>
            </p:cNvSpPr>
            <p:nvPr/>
          </p:nvSpPr>
          <p:spPr bwMode="auto">
            <a:xfrm>
              <a:off x="7086601" y="3429001"/>
              <a:ext cx="1752599" cy="773421"/>
            </a:xfrm>
            <a:prstGeom prst="rect">
              <a:avLst/>
            </a:prstGeom>
            <a:noFill/>
            <a:ln w="9525">
              <a:noFill/>
              <a:miter lim="800000"/>
              <a:headEnd/>
              <a:tailEnd/>
            </a:ln>
          </p:spPr>
          <p:txBody>
            <a:bodyPr>
              <a:spAutoFit/>
            </a:bodyPr>
            <a:lstStyle/>
            <a:p>
              <a:pPr>
                <a:spcBef>
                  <a:spcPct val="50000"/>
                </a:spcBef>
              </a:pPr>
              <a:r>
                <a:rPr lang="en-US" sz="1200" b="1" i="1" dirty="0"/>
                <a:t>Reorder</a:t>
              </a:r>
              <a:r>
                <a:rPr lang="en-US" b="1" i="1" dirty="0"/>
                <a:t> </a:t>
              </a:r>
              <a:r>
                <a:rPr lang="en-US" sz="1200" b="1" i="1" dirty="0"/>
                <a:t>Point</a:t>
              </a:r>
            </a:p>
          </p:txBody>
        </p:sp>
        <p:sp>
          <p:nvSpPr>
            <p:cNvPr id="44" name="Line 20"/>
            <p:cNvSpPr>
              <a:spLocks noChangeShapeType="1"/>
            </p:cNvSpPr>
            <p:nvPr/>
          </p:nvSpPr>
          <p:spPr bwMode="auto">
            <a:xfrm flipH="1">
              <a:off x="7467600" y="3733800"/>
              <a:ext cx="381000" cy="381000"/>
            </a:xfrm>
            <a:prstGeom prst="line">
              <a:avLst/>
            </a:prstGeom>
            <a:noFill/>
            <a:ln w="9525">
              <a:solidFill>
                <a:schemeClr val="tx1"/>
              </a:solidFill>
              <a:round/>
              <a:headEnd/>
              <a:tailEnd type="triangle" w="med" len="med"/>
            </a:ln>
          </p:spPr>
          <p:txBody>
            <a:bodyPr/>
            <a:lstStyle/>
            <a:p>
              <a:endParaRPr lang="en-US"/>
            </a:p>
          </p:txBody>
        </p:sp>
        <p:sp>
          <p:nvSpPr>
            <p:cNvPr id="45" name="Text Box 21"/>
            <p:cNvSpPr txBox="1">
              <a:spLocks noChangeArrowheads="1"/>
            </p:cNvSpPr>
            <p:nvPr/>
          </p:nvSpPr>
          <p:spPr bwMode="auto">
            <a:xfrm>
              <a:off x="0" y="1607413"/>
              <a:ext cx="1905000" cy="580066"/>
            </a:xfrm>
            <a:prstGeom prst="rect">
              <a:avLst/>
            </a:prstGeom>
            <a:noFill/>
            <a:ln w="9525">
              <a:noFill/>
              <a:miter lim="800000"/>
              <a:headEnd/>
              <a:tailEnd/>
            </a:ln>
          </p:spPr>
          <p:txBody>
            <a:bodyPr>
              <a:spAutoFit/>
            </a:bodyPr>
            <a:lstStyle/>
            <a:p>
              <a:pPr>
                <a:spcBef>
                  <a:spcPct val="50000"/>
                </a:spcBef>
              </a:pPr>
              <a:r>
                <a:rPr lang="en-US" sz="1200" b="1" i="1" dirty="0"/>
                <a:t>Order Quantity</a:t>
              </a:r>
            </a:p>
          </p:txBody>
        </p:sp>
        <p:sp>
          <p:nvSpPr>
            <p:cNvPr id="46" name="Line 24"/>
            <p:cNvSpPr>
              <a:spLocks noChangeShapeType="1"/>
            </p:cNvSpPr>
            <p:nvPr/>
          </p:nvSpPr>
          <p:spPr bwMode="auto">
            <a:xfrm>
              <a:off x="1294032" y="2400300"/>
              <a:ext cx="496668" cy="114300"/>
            </a:xfrm>
            <a:prstGeom prst="line">
              <a:avLst/>
            </a:prstGeom>
            <a:noFill/>
            <a:ln w="9525">
              <a:solidFill>
                <a:schemeClr val="tx1"/>
              </a:solidFill>
              <a:round/>
              <a:headEnd/>
              <a:tailEnd type="triangle" w="med" len="med"/>
            </a:ln>
          </p:spPr>
          <p:txBody>
            <a:bodyPr/>
            <a:lstStyle/>
            <a:p>
              <a:endParaRPr lang="en-US"/>
            </a:p>
          </p:txBody>
        </p:sp>
        <p:sp>
          <p:nvSpPr>
            <p:cNvPr id="47" name="Line 28"/>
            <p:cNvSpPr>
              <a:spLocks noChangeShapeType="1"/>
            </p:cNvSpPr>
            <p:nvPr/>
          </p:nvSpPr>
          <p:spPr bwMode="auto">
            <a:xfrm>
              <a:off x="4033838" y="4159250"/>
              <a:ext cx="46037" cy="831850"/>
            </a:xfrm>
            <a:prstGeom prst="line">
              <a:avLst/>
            </a:prstGeom>
            <a:noFill/>
            <a:ln w="76200">
              <a:solidFill>
                <a:schemeClr val="accent4">
                  <a:lumMod val="75000"/>
                </a:schemeClr>
              </a:solidFill>
              <a:round/>
              <a:headEnd/>
              <a:tailEnd/>
            </a:ln>
          </p:spPr>
          <p:txBody>
            <a:bodyPr/>
            <a:lstStyle/>
            <a:p>
              <a:pPr>
                <a:defRPr/>
              </a:pPr>
              <a:endParaRPr lang="en-CA" dirty="0"/>
            </a:p>
          </p:txBody>
        </p:sp>
        <p:sp>
          <p:nvSpPr>
            <p:cNvPr id="48" name="AutoShape 33"/>
            <p:cNvSpPr>
              <a:spLocks noChangeArrowheads="1"/>
            </p:cNvSpPr>
            <p:nvPr/>
          </p:nvSpPr>
          <p:spPr bwMode="auto">
            <a:xfrm>
              <a:off x="2171700" y="4005263"/>
              <a:ext cx="1485900" cy="642937"/>
            </a:xfrm>
            <a:prstGeom prst="wedgeRectCallout">
              <a:avLst>
                <a:gd name="adj1" fmla="val 82329"/>
                <a:gd name="adj2" fmla="val 29301"/>
              </a:avLst>
            </a:prstGeom>
            <a:solidFill>
              <a:schemeClr val="accent1"/>
            </a:solidFill>
            <a:ln w="9525">
              <a:solidFill>
                <a:schemeClr val="tx1"/>
              </a:solidFill>
              <a:miter lim="800000"/>
              <a:headEnd/>
              <a:tailEnd/>
            </a:ln>
          </p:spPr>
          <p:txBody>
            <a:bodyPr/>
            <a:lstStyle/>
            <a:p>
              <a:pPr algn="ctr"/>
              <a:endParaRPr lang="en-US"/>
            </a:p>
          </p:txBody>
        </p:sp>
        <p:sp>
          <p:nvSpPr>
            <p:cNvPr id="49" name="Text Box 34"/>
            <p:cNvSpPr txBox="1">
              <a:spLocks noChangeArrowheads="1"/>
            </p:cNvSpPr>
            <p:nvPr/>
          </p:nvSpPr>
          <p:spPr bwMode="auto">
            <a:xfrm>
              <a:off x="2152651" y="3905467"/>
              <a:ext cx="1401763" cy="966776"/>
            </a:xfrm>
            <a:prstGeom prst="rect">
              <a:avLst/>
            </a:prstGeom>
            <a:noFill/>
            <a:ln w="9525">
              <a:noFill/>
              <a:miter lim="800000"/>
              <a:headEnd/>
              <a:tailEnd/>
            </a:ln>
          </p:spPr>
          <p:txBody>
            <a:bodyPr>
              <a:spAutoFit/>
            </a:bodyPr>
            <a:lstStyle/>
            <a:p>
              <a:pPr>
                <a:spcBef>
                  <a:spcPct val="50000"/>
                </a:spcBef>
              </a:pPr>
              <a:r>
                <a:rPr lang="en-US" sz="1200" b="1" dirty="0"/>
                <a:t>Demand (d) During LT</a:t>
              </a:r>
            </a:p>
          </p:txBody>
        </p:sp>
        <p:cxnSp>
          <p:nvCxnSpPr>
            <p:cNvPr id="50" name="Straight Connector 49"/>
            <p:cNvCxnSpPr/>
            <p:nvPr/>
          </p:nvCxnSpPr>
          <p:spPr>
            <a:xfrm>
              <a:off x="1752600" y="4991100"/>
              <a:ext cx="68199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27"/>
            <p:cNvSpPr txBox="1">
              <a:spLocks noChangeArrowheads="1"/>
            </p:cNvSpPr>
            <p:nvPr/>
          </p:nvSpPr>
          <p:spPr bwMode="auto">
            <a:xfrm>
              <a:off x="0" y="4800600"/>
              <a:ext cx="1905000" cy="580066"/>
            </a:xfrm>
            <a:prstGeom prst="rect">
              <a:avLst/>
            </a:prstGeom>
            <a:noFill/>
            <a:ln w="9525">
              <a:noFill/>
              <a:miter lim="800000"/>
              <a:headEnd/>
              <a:tailEnd/>
            </a:ln>
          </p:spPr>
          <p:txBody>
            <a:bodyPr wrap="square">
              <a:spAutoFit/>
            </a:bodyPr>
            <a:lstStyle/>
            <a:p>
              <a:r>
                <a:rPr lang="en-US" sz="1200" b="1" dirty="0"/>
                <a:t>Safety Stock (</a:t>
              </a:r>
              <a:r>
                <a:rPr lang="en-US" sz="1200" b="1" dirty="0" err="1"/>
                <a:t>ss</a:t>
              </a:r>
              <a:r>
                <a:rPr lang="en-US" sz="1200" b="1" dirty="0"/>
                <a:t>)</a:t>
              </a:r>
              <a:endParaRPr lang="en-CA" sz="1200" b="1" dirty="0"/>
            </a:p>
          </p:txBody>
        </p:sp>
        <p:cxnSp>
          <p:nvCxnSpPr>
            <p:cNvPr id="52" name="Straight Connector 51"/>
            <p:cNvCxnSpPr>
              <a:endCxn id="47" idx="0"/>
            </p:cNvCxnSpPr>
            <p:nvPr/>
          </p:nvCxnSpPr>
          <p:spPr>
            <a:xfrm rot="5400000">
              <a:off x="4033044" y="4153694"/>
              <a:ext cx="6350" cy="4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4076700" y="4991100"/>
              <a:ext cx="800100" cy="3810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54" name="TextBox 35"/>
            <p:cNvSpPr txBox="1">
              <a:spLocks noChangeArrowheads="1"/>
            </p:cNvSpPr>
            <p:nvPr/>
          </p:nvSpPr>
          <p:spPr bwMode="auto">
            <a:xfrm>
              <a:off x="3733800" y="4610100"/>
              <a:ext cx="266700" cy="412281"/>
            </a:xfrm>
            <a:prstGeom prst="rect">
              <a:avLst/>
            </a:prstGeom>
            <a:noFill/>
            <a:ln w="9525">
              <a:noFill/>
              <a:miter lim="800000"/>
              <a:headEnd/>
              <a:tailEnd/>
            </a:ln>
          </p:spPr>
          <p:txBody>
            <a:bodyPr>
              <a:spAutoFit/>
            </a:bodyPr>
            <a:lstStyle/>
            <a:p>
              <a:r>
                <a:rPr lang="en-US" sz="1200" b="1" dirty="0"/>
                <a:t>d</a:t>
              </a:r>
              <a:endParaRPr lang="en-CA" sz="1200" b="1" dirty="0"/>
            </a:p>
          </p:txBody>
        </p:sp>
      </p:grpSp>
    </p:spTree>
    <p:extLst>
      <p:ext uri="{BB962C8B-B14F-4D97-AF65-F5344CB8AC3E}">
        <p14:creationId xmlns:p14="http://schemas.microsoft.com/office/powerpoint/2010/main" val="2392054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3966"/>
          </a:xfrm>
        </p:spPr>
        <p:txBody>
          <a:bodyPr>
            <a:normAutofit/>
          </a:bodyPr>
          <a:lstStyle/>
          <a:p>
            <a:r>
              <a:rPr lang="en-CA" sz="3200" b="1" dirty="0" smtClean="0">
                <a:latin typeface="Calibri" panose="020F0502020204030204" pitchFamily="34" charset="0"/>
                <a:cs typeface="Calibri" panose="020F0502020204030204" pitchFamily="34" charset="0"/>
              </a:rPr>
              <a:t>Re-Order Point</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29</a:t>
            </a:fld>
            <a:endParaRPr lang="en-CA"/>
          </a:p>
        </p:txBody>
      </p:sp>
      <p:sp>
        <p:nvSpPr>
          <p:cNvPr id="4" name="Content Placeholder 2"/>
          <p:cNvSpPr txBox="1">
            <a:spLocks/>
          </p:cNvSpPr>
          <p:nvPr/>
        </p:nvSpPr>
        <p:spPr>
          <a:xfrm>
            <a:off x="780011" y="1152294"/>
            <a:ext cx="4864331" cy="2729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72" charset="2"/>
              <a:buChar char="§"/>
            </a:pPr>
            <a:r>
              <a:rPr lang="en-US" sz="1200" dirty="0" smtClean="0">
                <a:solidFill>
                  <a:schemeClr val="accent5">
                    <a:lumMod val="50000"/>
                  </a:schemeClr>
                </a:solidFill>
              </a:rPr>
              <a:t>Reorder Point (ROP)</a:t>
            </a:r>
          </a:p>
          <a:p>
            <a:pPr>
              <a:buFont typeface="Wingdings" pitchFamily="-72" charset="2"/>
              <a:buChar char="§"/>
            </a:pPr>
            <a:endParaRPr lang="en-US" sz="1200" dirty="0" smtClean="0"/>
          </a:p>
          <a:p>
            <a:pPr lvl="1">
              <a:buFont typeface="Wingdings" pitchFamily="-72" charset="2"/>
              <a:buChar char="§"/>
            </a:pPr>
            <a:r>
              <a:rPr lang="en-US" sz="1200" dirty="0" smtClean="0"/>
              <a:t>When demand rate (d) and lead time (L) are constant:</a:t>
            </a:r>
          </a:p>
          <a:p>
            <a:pPr lvl="1">
              <a:buFont typeface="Wingdings" pitchFamily="-72" charset="2"/>
              <a:buChar char="§"/>
            </a:pPr>
            <a:endParaRPr lang="en-US" sz="1200" dirty="0" smtClean="0"/>
          </a:p>
          <a:p>
            <a:pPr lvl="1">
              <a:buFont typeface="Wingdings" pitchFamily="-72" charset="2"/>
              <a:buChar char="§"/>
            </a:pPr>
            <a:r>
              <a:rPr lang="en-US" sz="1200" dirty="0" smtClean="0"/>
              <a:t>When demand rate (d) and lead time (L) or both varies:</a:t>
            </a:r>
          </a:p>
          <a:p>
            <a:pPr lvl="1">
              <a:buFont typeface="Wingdings" pitchFamily="-72" charset="2"/>
              <a:buChar char="§"/>
            </a:pPr>
            <a:endParaRPr lang="en-US" dirty="0"/>
          </a:p>
        </p:txBody>
      </p:sp>
      <p:pic>
        <p:nvPicPr>
          <p:cNvPr id="5" name="Picture 2"/>
          <p:cNvPicPr>
            <a:picLocks noChangeAspect="1" noChangeArrowheads="1"/>
          </p:cNvPicPr>
          <p:nvPr/>
        </p:nvPicPr>
        <p:blipFill>
          <a:blip r:embed="rId2"/>
          <a:srcRect/>
          <a:stretch>
            <a:fillRect/>
          </a:stretch>
        </p:blipFill>
        <p:spPr bwMode="auto">
          <a:xfrm>
            <a:off x="5261956" y="1649097"/>
            <a:ext cx="1158932" cy="296081"/>
          </a:xfrm>
          <a:prstGeom prst="rect">
            <a:avLst/>
          </a:prstGeom>
          <a:noFill/>
          <a:ln w="9525">
            <a:noFill/>
            <a:miter lim="800000"/>
            <a:headEnd/>
            <a:tailEnd/>
          </a:ln>
        </p:spPr>
      </p:pic>
      <p:pic>
        <p:nvPicPr>
          <p:cNvPr id="10" name="Picture 3"/>
          <p:cNvPicPr>
            <a:picLocks noChangeAspect="1" noChangeArrowheads="1"/>
          </p:cNvPicPr>
          <p:nvPr/>
        </p:nvPicPr>
        <p:blipFill>
          <a:blip r:embed="rId3"/>
          <a:srcRect/>
          <a:stretch>
            <a:fillRect/>
          </a:stretch>
        </p:blipFill>
        <p:spPr bwMode="auto">
          <a:xfrm>
            <a:off x="5261956" y="2058380"/>
            <a:ext cx="1213658" cy="298358"/>
          </a:xfrm>
          <a:prstGeom prst="rect">
            <a:avLst/>
          </a:prstGeom>
          <a:noFill/>
          <a:ln w="9525">
            <a:noFill/>
            <a:miter lim="800000"/>
            <a:headEnd/>
            <a:tailEnd/>
          </a:ln>
        </p:spPr>
      </p:pic>
      <p:pic>
        <p:nvPicPr>
          <p:cNvPr id="11" name="Picture 4"/>
          <p:cNvPicPr>
            <a:picLocks noChangeAspect="1" noChangeArrowheads="1"/>
          </p:cNvPicPr>
          <p:nvPr/>
        </p:nvPicPr>
        <p:blipFill>
          <a:blip r:embed="rId4"/>
          <a:srcRect/>
          <a:stretch>
            <a:fillRect/>
          </a:stretch>
        </p:blipFill>
        <p:spPr bwMode="auto">
          <a:xfrm>
            <a:off x="6915034" y="2136980"/>
            <a:ext cx="1780079" cy="439515"/>
          </a:xfrm>
          <a:prstGeom prst="rect">
            <a:avLst/>
          </a:prstGeom>
          <a:noFill/>
          <a:ln w="9525">
            <a:noFill/>
            <a:miter lim="800000"/>
            <a:headEnd/>
            <a:tailEnd/>
          </a:ln>
        </p:spPr>
      </p:pic>
      <p:sp>
        <p:nvSpPr>
          <p:cNvPr id="12" name="Rectangle 11"/>
          <p:cNvSpPr/>
          <p:nvPr/>
        </p:nvSpPr>
        <p:spPr>
          <a:xfrm>
            <a:off x="379614" y="2932275"/>
            <a:ext cx="6096000" cy="2554545"/>
          </a:xfrm>
          <a:prstGeom prst="rect">
            <a:avLst/>
          </a:prstGeom>
        </p:spPr>
        <p:txBody>
          <a:bodyPr>
            <a:spAutoFit/>
          </a:bodyPr>
          <a:lstStyle/>
          <a:p>
            <a:r>
              <a:rPr lang="en-US" sz="1200" dirty="0"/>
              <a:t>Demand averages 100 staplers per week.  The supplier lead time is 2 weeks. The Safety stock is calculated at 20 staplers.  Calculate reorder point.</a:t>
            </a:r>
          </a:p>
          <a:p>
            <a:endParaRPr lang="en-US" sz="1200" dirty="0"/>
          </a:p>
          <a:p>
            <a:r>
              <a:rPr lang="en-US" sz="1200" dirty="0"/>
              <a:t>ROP= DDLT + SS </a:t>
            </a:r>
            <a:r>
              <a:rPr lang="en-US" sz="1200" dirty="0" smtClean="0"/>
              <a:t> </a:t>
            </a:r>
            <a:r>
              <a:rPr lang="en-US" sz="1400" dirty="0" smtClean="0"/>
              <a:t>=</a:t>
            </a:r>
            <a:r>
              <a:rPr lang="en-US" sz="1400" dirty="0"/>
              <a:t>100(2)+20= </a:t>
            </a:r>
            <a:r>
              <a:rPr lang="en-US" sz="1400" dirty="0" smtClean="0"/>
              <a:t>220</a:t>
            </a:r>
          </a:p>
          <a:p>
            <a:endParaRPr lang="en-US" sz="1400" dirty="0"/>
          </a:p>
          <a:p>
            <a:pPr>
              <a:buFontTx/>
              <a:buChar char="•"/>
            </a:pPr>
            <a:r>
              <a:rPr lang="en-US" sz="1200" dirty="0"/>
              <a:t>Another example…………..</a:t>
            </a:r>
          </a:p>
          <a:p>
            <a:r>
              <a:rPr lang="en-US" sz="1200" dirty="0"/>
              <a:t>Specialty chocolate retailer that sells 50 </a:t>
            </a:r>
            <a:r>
              <a:rPr lang="en-US" sz="1200" dirty="0" smtClean="0"/>
              <a:t>lbs. </a:t>
            </a:r>
            <a:r>
              <a:rPr lang="en-US" sz="1200" dirty="0"/>
              <a:t>of chocolate almond bark per day.  The Swiss supplier has a 10 day lead time.  The safety stock is 50 </a:t>
            </a:r>
            <a:r>
              <a:rPr lang="en-US" sz="1200" dirty="0" smtClean="0"/>
              <a:t>lbs. </a:t>
            </a:r>
            <a:r>
              <a:rPr lang="en-US" sz="1200" dirty="0"/>
              <a:t>of chocolate.  Calculate reorder point.</a:t>
            </a:r>
          </a:p>
          <a:p>
            <a:endParaRPr lang="en-US" sz="1200" dirty="0"/>
          </a:p>
          <a:p>
            <a:r>
              <a:rPr lang="en-US" sz="1200" dirty="0"/>
              <a:t>ROP= DDLT+ SS</a:t>
            </a:r>
          </a:p>
          <a:p>
            <a:r>
              <a:rPr lang="en-US" sz="1200" dirty="0"/>
              <a:t>= 50(10) + 50</a:t>
            </a:r>
          </a:p>
          <a:p>
            <a:r>
              <a:rPr lang="en-US" sz="1200" dirty="0"/>
              <a:t>= 550 </a:t>
            </a:r>
            <a:r>
              <a:rPr lang="en-US" sz="1200" dirty="0" smtClean="0"/>
              <a:t>lbs.</a:t>
            </a:r>
            <a:endParaRPr lang="en-US" dirty="0"/>
          </a:p>
        </p:txBody>
      </p:sp>
    </p:spTree>
    <p:extLst>
      <p:ext uri="{BB962C8B-B14F-4D97-AF65-F5344CB8AC3E}">
        <p14:creationId xmlns:p14="http://schemas.microsoft.com/office/powerpoint/2010/main" val="337702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0839"/>
          </a:xfrm>
        </p:spPr>
        <p:txBody>
          <a:bodyPr>
            <a:normAutofit/>
          </a:bodyPr>
          <a:lstStyle/>
          <a:p>
            <a:r>
              <a:rPr lang="en-CA" sz="3200" b="1" dirty="0" smtClean="0">
                <a:latin typeface="Calibri" panose="020F0502020204030204" pitchFamily="34" charset="0"/>
                <a:cs typeface="Calibri" panose="020F0502020204030204" pitchFamily="34" charset="0"/>
              </a:rPr>
              <a:t>Profit Leverage Effect</a:t>
            </a:r>
            <a:endParaRPr lang="en-CA" sz="32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1168919"/>
            <a:ext cx="10515600" cy="4351338"/>
          </a:xfrm>
        </p:spPr>
        <p:txBody>
          <a:bodyPr>
            <a:normAutofit/>
          </a:bodyPr>
          <a:lstStyle/>
          <a:p>
            <a:pPr>
              <a:spcAft>
                <a:spcPts val="1200"/>
              </a:spcAft>
              <a:buFont typeface="Wingdings" pitchFamily="-72" charset="2"/>
              <a:buChar char="§"/>
            </a:pPr>
            <a:r>
              <a:rPr lang="en-US" sz="3200" dirty="0" smtClean="0">
                <a:solidFill>
                  <a:schemeClr val="accent5">
                    <a:lumMod val="50000"/>
                  </a:schemeClr>
                </a:solidFill>
              </a:rPr>
              <a:t>Financial Impact</a:t>
            </a:r>
          </a:p>
          <a:p>
            <a:pPr marL="914377" lvl="1" indent="-457200">
              <a:spcAft>
                <a:spcPts val="600"/>
              </a:spcAft>
              <a:buFont typeface="+mj-lt"/>
              <a:buAutoNum type="arabicPeriod"/>
            </a:pPr>
            <a:r>
              <a:rPr lang="en-US" b="1" dirty="0" smtClean="0"/>
              <a:t>Every dollar saved in purchasing lowers COGS by $1 and increases pretax profit by $1.</a:t>
            </a:r>
          </a:p>
          <a:p>
            <a:pPr lvl="2"/>
            <a:r>
              <a:rPr lang="en-US" sz="2400" b="1" dirty="0" smtClean="0">
                <a:solidFill>
                  <a:schemeClr val="accent5">
                    <a:lumMod val="50000"/>
                  </a:schemeClr>
                </a:solidFill>
              </a:rPr>
              <a:t>Profit leverage effect </a:t>
            </a:r>
            <a:r>
              <a:rPr lang="en-US" sz="2400" dirty="0" smtClean="0"/>
              <a:t>– A term used to describe the effect of $1 in cost savings increasing pretax profits by $1 and a $1 increase in sales increasing pretax profits only by $1 multiplied by the pretax profit margin.</a:t>
            </a:r>
          </a:p>
          <a:p>
            <a:pPr marL="914353" lvl="2" indent="0">
              <a:buNone/>
            </a:pPr>
            <a:endParaRPr lang="en-US" sz="2800" dirty="0" smtClean="0"/>
          </a:p>
          <a:p>
            <a:pPr marL="914377" lvl="1" indent="-457200">
              <a:buFont typeface="+mj-lt"/>
              <a:buAutoNum type="arabicPeriod"/>
            </a:pPr>
            <a:r>
              <a:rPr lang="en-US" b="1" dirty="0" smtClean="0"/>
              <a:t>Every dollar saved in purchasing lowers the merchandise inventory figure – and as a result, total assets – by $1.</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3</a:t>
            </a:fld>
            <a:endParaRPr lang="en-CA"/>
          </a:p>
        </p:txBody>
      </p:sp>
    </p:spTree>
    <p:extLst>
      <p:ext uri="{BB962C8B-B14F-4D97-AF65-F5344CB8AC3E}">
        <p14:creationId xmlns:p14="http://schemas.microsoft.com/office/powerpoint/2010/main" val="27755627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2279"/>
          </a:xfrm>
        </p:spPr>
        <p:txBody>
          <a:bodyPr>
            <a:normAutofit fontScale="90000"/>
          </a:bodyPr>
          <a:lstStyle/>
          <a:p>
            <a:r>
              <a:rPr lang="en-CA" sz="3200" b="1" dirty="0" smtClean="0">
                <a:latin typeface="Calibri" panose="020F0502020204030204" pitchFamily="34" charset="0"/>
                <a:cs typeface="Calibri" panose="020F0502020204030204" pitchFamily="34" charset="0"/>
              </a:rPr>
              <a:t>EOQ = Square Root 2*D*S/H ,H=Annual Cost Per unit, D=Annual Demand, D=Ordering Cost </a:t>
            </a:r>
            <a:endParaRPr lang="en-CA" sz="3200" b="1"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6EFEFC8-4F23-451C-ACC3-BB2028C86F10}" type="slidenum">
              <a:rPr lang="en-CA" smtClean="0"/>
              <a:t>30</a:t>
            </a:fld>
            <a:endParaRPr lang="en-CA"/>
          </a:p>
        </p:txBody>
      </p:sp>
      <p:sp>
        <p:nvSpPr>
          <p:cNvPr id="21" name="Content Placeholder 2"/>
          <p:cNvSpPr txBox="1">
            <a:spLocks/>
          </p:cNvSpPr>
          <p:nvPr/>
        </p:nvSpPr>
        <p:spPr>
          <a:xfrm>
            <a:off x="590204" y="1180408"/>
            <a:ext cx="3333403" cy="1379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dirty="0" smtClean="0"/>
              <a:t>Annual demand (D) = 4,000</a:t>
            </a:r>
          </a:p>
          <a:p>
            <a:pPr marL="0" indent="0" algn="ctr">
              <a:buFont typeface="Arial" panose="020B0604020202020204" pitchFamily="34" charset="0"/>
              <a:buNone/>
            </a:pPr>
            <a:r>
              <a:rPr lang="en-US" sz="1200" dirty="0" smtClean="0"/>
              <a:t>Annual holding cost (H) = $15</a:t>
            </a:r>
          </a:p>
          <a:p>
            <a:pPr marL="0" indent="0" algn="ctr">
              <a:buFont typeface="Arial" panose="020B0604020202020204" pitchFamily="34" charset="0"/>
              <a:buNone/>
            </a:pPr>
            <a:r>
              <a:rPr lang="en-US" sz="1200" dirty="0" smtClean="0"/>
              <a:t>Ordering cost (S) = $50/order</a:t>
            </a:r>
          </a:p>
          <a:p>
            <a:pPr marL="0" indent="0" algn="ctr">
              <a:buFont typeface="Arial" panose="020B0604020202020204" pitchFamily="34" charset="0"/>
              <a:buNone/>
            </a:pPr>
            <a:r>
              <a:rPr lang="en-US" sz="1200" dirty="0" smtClean="0"/>
              <a:t>Order quantity (Q) = 1,000 fans</a:t>
            </a:r>
            <a:endParaRPr lang="en-US" sz="1200" dirty="0"/>
          </a:p>
        </p:txBody>
      </p:sp>
      <p:pic>
        <p:nvPicPr>
          <p:cNvPr id="22" name="Picture 2"/>
          <p:cNvPicPr>
            <a:picLocks noChangeAspect="1" noChangeArrowheads="1"/>
          </p:cNvPicPr>
          <p:nvPr/>
        </p:nvPicPr>
        <p:blipFill>
          <a:blip r:embed="rId2"/>
          <a:srcRect/>
          <a:stretch>
            <a:fillRect/>
          </a:stretch>
        </p:blipFill>
        <p:spPr bwMode="auto">
          <a:xfrm>
            <a:off x="4143721" y="1110067"/>
            <a:ext cx="7458075" cy="1072341"/>
          </a:xfrm>
          <a:prstGeom prst="rect">
            <a:avLst/>
          </a:prstGeom>
          <a:noFill/>
          <a:ln w="9525">
            <a:noFill/>
            <a:miter lim="800000"/>
            <a:headEnd/>
            <a:tailEnd/>
          </a:ln>
        </p:spPr>
      </p:pic>
      <p:sp>
        <p:nvSpPr>
          <p:cNvPr id="23" name="Rectangle 3"/>
          <p:cNvSpPr txBox="1">
            <a:spLocks noChangeArrowheads="1"/>
          </p:cNvSpPr>
          <p:nvPr/>
        </p:nvSpPr>
        <p:spPr>
          <a:xfrm>
            <a:off x="838200" y="2693324"/>
            <a:ext cx="8272549" cy="1113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smtClean="0">
                <a:latin typeface="Times New Roman" pitchFamily="18" charset="0"/>
              </a:rPr>
              <a:t>Judy has an internet company that sells chocolates.  Annual demand for the Premium Truffles is 100,000.  The annual holding cost per unit is $3. and the cost to place an order is $75.  What is the economic order quantity?  </a:t>
            </a:r>
          </a:p>
          <a:p>
            <a:r>
              <a:rPr lang="en-US" sz="1200" dirty="0" smtClean="0">
                <a:latin typeface="Times New Roman" pitchFamily="18" charset="0"/>
              </a:rPr>
              <a:t>If the cost to place an order decreased, what would happen to EOQ?</a:t>
            </a:r>
          </a:p>
          <a:p>
            <a:r>
              <a:rPr lang="en-US" sz="1200" dirty="0" smtClean="0">
                <a:latin typeface="Times New Roman" pitchFamily="18" charset="0"/>
              </a:rPr>
              <a:t>Using the same holding and ordering costs as above, suppose demand for Truffles doubles to 200,000.  Does the EOQ also double?  Explain what happens.</a:t>
            </a:r>
          </a:p>
          <a:p>
            <a:r>
              <a:rPr lang="en-US" sz="1200" dirty="0"/>
              <a:t>Answers:</a:t>
            </a:r>
          </a:p>
          <a:p>
            <a:pPr>
              <a:buFontTx/>
              <a:buChar char="•"/>
            </a:pPr>
            <a:r>
              <a:rPr lang="en-US" sz="1200" dirty="0"/>
              <a:t>EOQ = 2DS/ H = 2(100000)(75)/(3)= 2236 units</a:t>
            </a:r>
          </a:p>
          <a:p>
            <a:pPr>
              <a:buFontTx/>
              <a:buChar char="•"/>
            </a:pPr>
            <a:r>
              <a:rPr lang="en-US" sz="1200" dirty="0"/>
              <a:t>Cost to place order decreases, EOQ would go down.  Go over on graph.</a:t>
            </a:r>
          </a:p>
          <a:p>
            <a:pPr>
              <a:buFontTx/>
              <a:buChar char="•"/>
            </a:pPr>
            <a:r>
              <a:rPr lang="en-US" sz="1200" dirty="0"/>
              <a:t>Double demand= 2(200,000)(75)/3= 3162 units </a:t>
            </a:r>
          </a:p>
          <a:p>
            <a:r>
              <a:rPr lang="en-US" sz="1200" dirty="0"/>
              <a:t>No EOQ does not double, it goes up as the square root of 2. </a:t>
            </a:r>
          </a:p>
          <a:p>
            <a:endParaRPr lang="en-US" sz="1200" dirty="0"/>
          </a:p>
        </p:txBody>
      </p:sp>
    </p:spTree>
    <p:extLst>
      <p:ext uri="{BB962C8B-B14F-4D97-AF65-F5344CB8AC3E}">
        <p14:creationId xmlns:p14="http://schemas.microsoft.com/office/powerpoint/2010/main" val="12411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 calcmode="lin" valueType="num">
                                      <p:cBhvr additive="base">
                                        <p:cTn id="7"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
                                            <p:txEl>
                                              <p:pRg st="1" end="1"/>
                                            </p:txEl>
                                          </p:spTgt>
                                        </p:tgtEl>
                                        <p:attrNameLst>
                                          <p:attrName>style.visibility</p:attrName>
                                        </p:attrNameLst>
                                      </p:cBhvr>
                                      <p:to>
                                        <p:strVal val="visible"/>
                                      </p:to>
                                    </p:set>
                                    <p:anim calcmode="lin" valueType="num">
                                      <p:cBhvr additive="base">
                                        <p:cTn id="13" dur="500" fill="hold"/>
                                        <p:tgtEl>
                                          <p:spTgt spid="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
                                            <p:txEl>
                                              <p:pRg st="2" end="2"/>
                                            </p:txEl>
                                          </p:spTgt>
                                        </p:tgtEl>
                                        <p:attrNameLst>
                                          <p:attrName>style.visibility</p:attrName>
                                        </p:attrNameLst>
                                      </p:cBhvr>
                                      <p:to>
                                        <p:strVal val="visible"/>
                                      </p:to>
                                    </p:set>
                                    <p:anim calcmode="lin" valueType="num">
                                      <p:cBhvr additive="base">
                                        <p:cTn id="19" dur="500" fill="hold"/>
                                        <p:tgtEl>
                                          <p:spTgt spid="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
                                            <p:txEl>
                                              <p:pRg st="3" end="3"/>
                                            </p:txEl>
                                          </p:spTgt>
                                        </p:tgtEl>
                                        <p:attrNameLst>
                                          <p:attrName>style.visibility</p:attrName>
                                        </p:attrNameLst>
                                      </p:cBhvr>
                                      <p:to>
                                        <p:strVal val="visible"/>
                                      </p:to>
                                    </p:set>
                                    <p:anim calcmode="lin" valueType="num">
                                      <p:cBhvr additive="base">
                                        <p:cTn id="25" dur="500" fill="hold"/>
                                        <p:tgtEl>
                                          <p:spTgt spid="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
                                            <p:txEl>
                                              <p:pRg st="4" end="4"/>
                                            </p:txEl>
                                          </p:spTgt>
                                        </p:tgtEl>
                                        <p:attrNameLst>
                                          <p:attrName>style.visibility</p:attrName>
                                        </p:attrNameLst>
                                      </p:cBhvr>
                                      <p:to>
                                        <p:strVal val="visible"/>
                                      </p:to>
                                    </p:set>
                                    <p:anim calcmode="lin" valueType="num">
                                      <p:cBhvr additive="base">
                                        <p:cTn id="31" dur="500" fill="hold"/>
                                        <p:tgtEl>
                                          <p:spTgt spid="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3">
                                            <p:txEl>
                                              <p:pRg st="5" end="5"/>
                                            </p:txEl>
                                          </p:spTgt>
                                        </p:tgtEl>
                                        <p:attrNameLst>
                                          <p:attrName>style.visibility</p:attrName>
                                        </p:attrNameLst>
                                      </p:cBhvr>
                                      <p:to>
                                        <p:strVal val="visible"/>
                                      </p:to>
                                    </p:set>
                                    <p:anim calcmode="lin" valueType="num">
                                      <p:cBhvr additive="base">
                                        <p:cTn id="37" dur="500" fill="hold"/>
                                        <p:tgtEl>
                                          <p:spTgt spid="2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
                                            <p:txEl>
                                              <p:pRg st="6" end="6"/>
                                            </p:txEl>
                                          </p:spTgt>
                                        </p:tgtEl>
                                        <p:attrNameLst>
                                          <p:attrName>style.visibility</p:attrName>
                                        </p:attrNameLst>
                                      </p:cBhvr>
                                      <p:to>
                                        <p:strVal val="visible"/>
                                      </p:to>
                                    </p:set>
                                    <p:anim calcmode="lin" valueType="num">
                                      <p:cBhvr additive="base">
                                        <p:cTn id="43" dur="500" fill="hold"/>
                                        <p:tgtEl>
                                          <p:spTgt spid="2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3">
                                            <p:txEl>
                                              <p:pRg st="7" end="7"/>
                                            </p:txEl>
                                          </p:spTgt>
                                        </p:tgtEl>
                                        <p:attrNameLst>
                                          <p:attrName>style.visibility</p:attrName>
                                        </p:attrNameLst>
                                      </p:cBhvr>
                                      <p:to>
                                        <p:strVal val="visible"/>
                                      </p:to>
                                    </p:set>
                                    <p:anim calcmode="lin" valueType="num">
                                      <p:cBhvr additive="base">
                                        <p:cTn id="49" dur="500" fill="hold"/>
                                        <p:tgtEl>
                                          <p:spTgt spid="2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4288"/>
          </a:xfrm>
        </p:spPr>
        <p:txBody>
          <a:bodyPr>
            <a:normAutofit/>
          </a:bodyPr>
          <a:lstStyle/>
          <a:p>
            <a:r>
              <a:rPr lang="en-CA" sz="2800" b="1" dirty="0" smtClean="0">
                <a:latin typeface="Calibri" panose="020F0502020204030204" pitchFamily="34" charset="0"/>
                <a:cs typeface="Calibri" panose="020F0502020204030204" pitchFamily="34" charset="0"/>
              </a:rPr>
              <a:t>Bull Whip Effect, ABC Analysis</a:t>
            </a:r>
            <a:endParaRPr lang="en-CA" sz="2800" b="1"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C6EFEFC8-4F23-451C-ACC3-BB2028C86F10}" type="slidenum">
              <a:rPr lang="en-CA" smtClean="0"/>
              <a:t>31</a:t>
            </a:fld>
            <a:endParaRPr lang="en-CA"/>
          </a:p>
        </p:txBody>
      </p:sp>
      <p:sp>
        <p:nvSpPr>
          <p:cNvPr id="5" name="Content Placeholder 2"/>
          <p:cNvSpPr>
            <a:spLocks noGrp="1"/>
          </p:cNvSpPr>
          <p:nvPr>
            <p:ph idx="1"/>
          </p:nvPr>
        </p:nvSpPr>
        <p:spPr>
          <a:xfrm>
            <a:off x="838200" y="969414"/>
            <a:ext cx="10515600" cy="4351338"/>
          </a:xfrm>
        </p:spPr>
        <p:txBody>
          <a:bodyPr/>
          <a:lstStyle/>
          <a:p>
            <a:pPr eaLnBrk="1" hangingPunct="1">
              <a:buFont typeface="Wingdings" pitchFamily="-72" charset="2"/>
              <a:buChar char="§"/>
            </a:pPr>
            <a:r>
              <a:rPr lang="en-US" sz="1200" dirty="0">
                <a:solidFill>
                  <a:schemeClr val="accent5">
                    <a:lumMod val="50000"/>
                  </a:schemeClr>
                </a:solidFill>
                <a:latin typeface="Calibri" panose="020F0502020204030204" pitchFamily="34" charset="0"/>
                <a:cs typeface="Calibri" panose="020F0502020204030204" pitchFamily="34" charset="0"/>
              </a:rPr>
              <a:t>Bullwhip Effect </a:t>
            </a:r>
          </a:p>
          <a:p>
            <a:pPr lvl="1">
              <a:spcAft>
                <a:spcPts val="600"/>
              </a:spcAft>
              <a:buFont typeface="Wingdings" pitchFamily="-72" charset="2"/>
              <a:buChar char="§"/>
            </a:pPr>
            <a:r>
              <a:rPr lang="en-US" sz="1200" dirty="0">
                <a:latin typeface="Calibri" panose="020F0502020204030204" pitchFamily="34" charset="0"/>
                <a:cs typeface="Calibri" panose="020F0502020204030204" pitchFamily="34" charset="0"/>
              </a:rPr>
              <a:t>An extreme change in the supply position upstream in a supply chain generated by a small change in demand downstream in the supply chain. </a:t>
            </a:r>
          </a:p>
          <a:p>
            <a:pPr eaLnBrk="1" hangingPunct="1">
              <a:buFont typeface="Wingdings" pitchFamily="-72" charset="2"/>
              <a:buChar char="§"/>
            </a:pPr>
            <a:endParaRPr lang="en-US" dirty="0"/>
          </a:p>
        </p:txBody>
      </p:sp>
      <p:sp>
        <p:nvSpPr>
          <p:cNvPr id="6" name="Rectangle 5"/>
          <p:cNvSpPr/>
          <p:nvPr/>
        </p:nvSpPr>
        <p:spPr>
          <a:xfrm>
            <a:off x="687185" y="1560701"/>
            <a:ext cx="6096000" cy="1218795"/>
          </a:xfrm>
          <a:prstGeom prst="rect">
            <a:avLst/>
          </a:prstGeom>
        </p:spPr>
        <p:txBody>
          <a:bodyPr>
            <a:spAutoFit/>
          </a:bodyPr>
          <a:lstStyle/>
          <a:p>
            <a:pPr>
              <a:lnSpc>
                <a:spcPct val="90000"/>
              </a:lnSpc>
              <a:spcAft>
                <a:spcPct val="40000"/>
              </a:spcAft>
              <a:buClr>
                <a:srgbClr val="BF0922"/>
              </a:buClr>
              <a:buFont typeface="Wingdings" charset="2"/>
              <a:buChar char="u"/>
            </a:pPr>
            <a:r>
              <a:rPr lang="en-US" altLang="en-US" sz="1200" b="1" dirty="0">
                <a:latin typeface="Calibri" panose="020F0502020204030204" pitchFamily="34" charset="0"/>
                <a:cs typeface="Calibri" panose="020F0502020204030204" pitchFamily="34" charset="0"/>
              </a:rPr>
              <a:t>Divides inventory into three classes based on annual dollar volume</a:t>
            </a:r>
          </a:p>
          <a:p>
            <a:pPr lvl="1">
              <a:lnSpc>
                <a:spcPct val="90000"/>
              </a:lnSpc>
              <a:spcAft>
                <a:spcPct val="40000"/>
              </a:spcAft>
              <a:buClr>
                <a:srgbClr val="BF0922"/>
              </a:buClr>
              <a:buFont typeface="Wingdings" charset="2"/>
              <a:buChar char="§"/>
            </a:pPr>
            <a:r>
              <a:rPr lang="en-US" altLang="en-US" sz="1200" b="1" dirty="0">
                <a:latin typeface="Calibri" panose="020F0502020204030204" pitchFamily="34" charset="0"/>
                <a:cs typeface="Calibri" panose="020F0502020204030204" pitchFamily="34" charset="0"/>
              </a:rPr>
              <a:t>Class A - high annual dollar volume</a:t>
            </a:r>
          </a:p>
          <a:p>
            <a:pPr lvl="1">
              <a:lnSpc>
                <a:spcPct val="90000"/>
              </a:lnSpc>
              <a:spcAft>
                <a:spcPct val="40000"/>
              </a:spcAft>
              <a:buClr>
                <a:srgbClr val="BF0922"/>
              </a:buClr>
              <a:buFont typeface="Wingdings" charset="2"/>
              <a:buChar char="§"/>
            </a:pPr>
            <a:r>
              <a:rPr lang="en-US" altLang="en-US" sz="1200" b="1" dirty="0">
                <a:latin typeface="Calibri" panose="020F0502020204030204" pitchFamily="34" charset="0"/>
                <a:cs typeface="Calibri" panose="020F0502020204030204" pitchFamily="34" charset="0"/>
              </a:rPr>
              <a:t>Class B - medium annual dollar volume</a:t>
            </a:r>
          </a:p>
          <a:p>
            <a:pPr lvl="1">
              <a:lnSpc>
                <a:spcPct val="90000"/>
              </a:lnSpc>
              <a:spcAft>
                <a:spcPct val="40000"/>
              </a:spcAft>
              <a:buClr>
                <a:srgbClr val="BF0922"/>
              </a:buClr>
              <a:buFont typeface="Wingdings" charset="2"/>
              <a:buChar char="§"/>
            </a:pPr>
            <a:r>
              <a:rPr lang="en-US" altLang="en-US" sz="1200" b="1" dirty="0">
                <a:latin typeface="Calibri" panose="020F0502020204030204" pitchFamily="34" charset="0"/>
                <a:cs typeface="Calibri" panose="020F0502020204030204" pitchFamily="34" charset="0"/>
              </a:rPr>
              <a:t>Class C - low annual dollar volume</a:t>
            </a:r>
          </a:p>
          <a:p>
            <a:pPr>
              <a:lnSpc>
                <a:spcPct val="90000"/>
              </a:lnSpc>
              <a:spcAft>
                <a:spcPct val="40000"/>
              </a:spcAft>
              <a:buClr>
                <a:srgbClr val="BF0922"/>
              </a:buClr>
              <a:buFont typeface="Wingdings" charset="2"/>
              <a:buChar char="u"/>
            </a:pPr>
            <a:r>
              <a:rPr lang="en-US" altLang="en-US" sz="1200" b="1" dirty="0">
                <a:latin typeface="Calibri" panose="020F0502020204030204" pitchFamily="34" charset="0"/>
                <a:cs typeface="Calibri" panose="020F0502020204030204" pitchFamily="34" charset="0"/>
              </a:rPr>
              <a:t>Used to establish policies that focus on the few critical parts and not the many trivial ones</a:t>
            </a:r>
          </a:p>
        </p:txBody>
      </p:sp>
    </p:spTree>
    <p:extLst>
      <p:ext uri="{BB962C8B-B14F-4D97-AF65-F5344CB8AC3E}">
        <p14:creationId xmlns:p14="http://schemas.microsoft.com/office/powerpoint/2010/main" val="41622843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Rectangle 2"/>
          <p:cNvSpPr>
            <a:spLocks noGrp="1" noChangeArrowheads="1"/>
          </p:cNvSpPr>
          <p:nvPr>
            <p:ph type="title"/>
          </p:nvPr>
        </p:nvSpPr>
        <p:spPr>
          <a:xfrm>
            <a:off x="2908300" y="279400"/>
            <a:ext cx="7315200" cy="1143000"/>
          </a:xfrm>
        </p:spPr>
        <p:txBody>
          <a:bodyPr>
            <a:normAutofit/>
          </a:bodyPr>
          <a:lstStyle/>
          <a:p>
            <a:pPr>
              <a:defRPr/>
            </a:pPr>
            <a:r>
              <a:rPr lang="en-US" b="1" dirty="0">
                <a:solidFill>
                  <a:schemeClr val="accent4">
                    <a:lumMod val="50000"/>
                  </a:schemeClr>
                </a:solidFill>
              </a:rPr>
              <a:t>8</a:t>
            </a:r>
            <a:r>
              <a:rPr lang="en-US" b="1" dirty="0" smtClean="0">
                <a:solidFill>
                  <a:schemeClr val="accent4">
                    <a:lumMod val="50000"/>
                  </a:schemeClr>
                </a:solidFill>
              </a:rPr>
              <a:t>.1 </a:t>
            </a:r>
            <a:r>
              <a:rPr lang="en-US" b="1" dirty="0">
                <a:solidFill>
                  <a:schemeClr val="accent4">
                    <a:lumMod val="50000"/>
                  </a:schemeClr>
                </a:solidFill>
              </a:rPr>
              <a:t>Business Planning </a:t>
            </a:r>
            <a:r>
              <a:rPr lang="en-US" b="1" dirty="0" smtClean="0">
                <a:solidFill>
                  <a:schemeClr val="accent4">
                    <a:lumMod val="50000"/>
                  </a:schemeClr>
                </a:solidFill>
              </a:rPr>
              <a:t>Process </a:t>
            </a:r>
            <a:endParaRPr lang="en-US" b="1" dirty="0">
              <a:solidFill>
                <a:schemeClr val="accent4">
                  <a:lumMod val="50000"/>
                </a:schemeClr>
              </a:solidFill>
            </a:endParaRPr>
          </a:p>
        </p:txBody>
      </p:sp>
      <p:sp>
        <p:nvSpPr>
          <p:cNvPr id="20483"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D28A9EC1-C0FA-4AAB-ABC0-35A7A8D69CCB}" type="slidenum">
              <a:rPr lang="en-US"/>
              <a:pPr/>
              <a:t>32</a:t>
            </a:fld>
            <a:endParaRPr lang="en-US" dirty="0"/>
          </a:p>
        </p:txBody>
      </p:sp>
      <p:sp>
        <p:nvSpPr>
          <p:cNvPr id="683045" name="Text Box 37"/>
          <p:cNvSpPr txBox="1">
            <a:spLocks noChangeArrowheads="1"/>
          </p:cNvSpPr>
          <p:nvPr/>
        </p:nvSpPr>
        <p:spPr bwMode="auto">
          <a:xfrm>
            <a:off x="7315200" y="4700589"/>
            <a:ext cx="3035300" cy="646331"/>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Capacity  Requirements Planning</a:t>
            </a:r>
            <a:endParaRPr lang="en-CA" dirty="0"/>
          </a:p>
        </p:txBody>
      </p:sp>
      <p:sp>
        <p:nvSpPr>
          <p:cNvPr id="683044" name="Text Box 36"/>
          <p:cNvSpPr txBox="1">
            <a:spLocks noChangeArrowheads="1"/>
          </p:cNvSpPr>
          <p:nvPr/>
        </p:nvSpPr>
        <p:spPr bwMode="auto">
          <a:xfrm>
            <a:off x="7315200" y="3779838"/>
            <a:ext cx="3035300" cy="369332"/>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Rough Cut Capacity Planning</a:t>
            </a:r>
            <a:endParaRPr lang="en-CA" dirty="0"/>
          </a:p>
        </p:txBody>
      </p:sp>
      <p:sp>
        <p:nvSpPr>
          <p:cNvPr id="683041" name="Text Box 33"/>
          <p:cNvSpPr txBox="1">
            <a:spLocks noChangeArrowheads="1"/>
          </p:cNvSpPr>
          <p:nvPr/>
        </p:nvSpPr>
        <p:spPr bwMode="auto">
          <a:xfrm>
            <a:off x="7315200" y="2819401"/>
            <a:ext cx="3035300" cy="646331"/>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Resource  Requirements Planning</a:t>
            </a:r>
            <a:endParaRPr lang="en-CA" dirty="0"/>
          </a:p>
        </p:txBody>
      </p:sp>
      <p:sp>
        <p:nvSpPr>
          <p:cNvPr id="683012" name="Rectangle 4"/>
          <p:cNvSpPr>
            <a:spLocks noChangeArrowheads="1"/>
          </p:cNvSpPr>
          <p:nvPr/>
        </p:nvSpPr>
        <p:spPr bwMode="auto">
          <a:xfrm>
            <a:off x="3529012" y="2757488"/>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Sales and Operations Planning</a:t>
            </a:r>
          </a:p>
        </p:txBody>
      </p:sp>
      <p:sp>
        <p:nvSpPr>
          <p:cNvPr id="683013" name="Rectangle 5"/>
          <p:cNvSpPr>
            <a:spLocks noChangeArrowheads="1"/>
          </p:cNvSpPr>
          <p:nvPr/>
        </p:nvSpPr>
        <p:spPr bwMode="auto">
          <a:xfrm>
            <a:off x="3529012" y="3671888"/>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83014" name="Rectangle 6"/>
          <p:cNvSpPr>
            <a:spLocks noChangeArrowheads="1"/>
          </p:cNvSpPr>
          <p:nvPr/>
        </p:nvSpPr>
        <p:spPr bwMode="auto">
          <a:xfrm>
            <a:off x="3529012" y="4586288"/>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83015" name="Rectangle 7"/>
          <p:cNvSpPr>
            <a:spLocks noChangeArrowheads="1"/>
          </p:cNvSpPr>
          <p:nvPr/>
        </p:nvSpPr>
        <p:spPr bwMode="auto">
          <a:xfrm>
            <a:off x="3484563" y="5562600"/>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83016" name="Rectangle 8"/>
          <p:cNvSpPr>
            <a:spLocks noChangeArrowheads="1"/>
          </p:cNvSpPr>
          <p:nvPr/>
        </p:nvSpPr>
        <p:spPr bwMode="auto">
          <a:xfrm>
            <a:off x="5295900" y="5562600"/>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83029" name="Text Box 21"/>
          <p:cNvSpPr txBox="1">
            <a:spLocks noChangeArrowheads="1"/>
          </p:cNvSpPr>
          <p:nvPr/>
        </p:nvSpPr>
        <p:spPr bwMode="auto">
          <a:xfrm>
            <a:off x="1697038" y="5562600"/>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83030" name="AutoShape 22"/>
          <p:cNvSpPr>
            <a:spLocks noChangeArrowheads="1"/>
          </p:cNvSpPr>
          <p:nvPr/>
        </p:nvSpPr>
        <p:spPr bwMode="auto">
          <a:xfrm>
            <a:off x="5089526" y="337185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3031" name="AutoShape 23"/>
          <p:cNvSpPr>
            <a:spLocks noChangeArrowheads="1"/>
          </p:cNvSpPr>
          <p:nvPr/>
        </p:nvSpPr>
        <p:spPr bwMode="auto">
          <a:xfrm>
            <a:off x="5089526" y="4294189"/>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3033" name="AutoShape 25"/>
          <p:cNvSpPr>
            <a:spLocks noChangeArrowheads="1"/>
          </p:cNvSpPr>
          <p:nvPr/>
        </p:nvSpPr>
        <p:spPr bwMode="auto">
          <a:xfrm rot="2700000">
            <a:off x="4341019" y="5234782"/>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3034" name="AutoShape 26"/>
          <p:cNvSpPr>
            <a:spLocks noChangeArrowheads="1"/>
          </p:cNvSpPr>
          <p:nvPr/>
        </p:nvSpPr>
        <p:spPr bwMode="auto">
          <a:xfrm rot="-2700000">
            <a:off x="5934076" y="5216526"/>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3035" name="Text Box 27"/>
          <p:cNvSpPr txBox="1">
            <a:spLocks noChangeArrowheads="1"/>
          </p:cNvSpPr>
          <p:nvPr/>
        </p:nvSpPr>
        <p:spPr bwMode="auto">
          <a:xfrm>
            <a:off x="1773238" y="2719389"/>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83036" name="Line 28"/>
          <p:cNvSpPr>
            <a:spLocks noChangeShapeType="1"/>
          </p:cNvSpPr>
          <p:nvPr/>
        </p:nvSpPr>
        <p:spPr bwMode="auto">
          <a:xfrm>
            <a:off x="1735138" y="5408613"/>
            <a:ext cx="1460500" cy="0"/>
          </a:xfrm>
          <a:prstGeom prst="line">
            <a:avLst/>
          </a:prstGeom>
          <a:noFill/>
          <a:ln w="38100">
            <a:solidFill>
              <a:schemeClr val="tx1"/>
            </a:solidFill>
            <a:prstDash val="dash"/>
            <a:round/>
            <a:headEnd/>
            <a:tailEnd/>
          </a:ln>
        </p:spPr>
        <p:txBody>
          <a:bodyPr/>
          <a:lstStyle/>
          <a:p>
            <a:endParaRPr lang="en-US"/>
          </a:p>
        </p:txBody>
      </p:sp>
      <p:sp>
        <p:nvSpPr>
          <p:cNvPr id="683037" name="Text Box 29"/>
          <p:cNvSpPr txBox="1">
            <a:spLocks noChangeArrowheads="1"/>
          </p:cNvSpPr>
          <p:nvPr/>
        </p:nvSpPr>
        <p:spPr bwMode="auto">
          <a:xfrm>
            <a:off x="7277100" y="1638300"/>
            <a:ext cx="3035300" cy="4801314"/>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S&amp;OP</a:t>
            </a:r>
            <a:r>
              <a:rPr lang="en-CA" dirty="0"/>
              <a:t> (AKA: Aggregate Plan)</a:t>
            </a:r>
          </a:p>
          <a:p>
            <a:pPr>
              <a:spcBef>
                <a:spcPct val="50000"/>
              </a:spcBef>
            </a:pPr>
            <a:r>
              <a:rPr lang="en-CA" dirty="0"/>
              <a:t>– Tactical plan, 1-2 years out, monthly time buckets</a:t>
            </a:r>
          </a:p>
          <a:p>
            <a:pPr>
              <a:spcBef>
                <a:spcPct val="50000"/>
              </a:spcBef>
              <a:buFontTx/>
              <a:buChar char="-"/>
            </a:pPr>
            <a:r>
              <a:rPr lang="en-CA" dirty="0"/>
              <a:t> Product families</a:t>
            </a:r>
          </a:p>
          <a:p>
            <a:pPr>
              <a:spcBef>
                <a:spcPct val="50000"/>
              </a:spcBef>
              <a:buFontTx/>
              <a:buChar char="-"/>
            </a:pPr>
            <a:r>
              <a:rPr lang="en-CA" dirty="0"/>
              <a:t>Supports Strategic Business Plan</a:t>
            </a:r>
          </a:p>
          <a:p>
            <a:pPr>
              <a:spcBef>
                <a:spcPct val="50000"/>
              </a:spcBef>
              <a:buFontTx/>
              <a:buChar char="-"/>
            </a:pPr>
            <a:r>
              <a:rPr lang="en-CA" dirty="0"/>
              <a:t>Coordinates supply chain activities</a:t>
            </a:r>
          </a:p>
          <a:p>
            <a:pPr>
              <a:spcBef>
                <a:spcPct val="50000"/>
              </a:spcBef>
              <a:buFontTx/>
              <a:buChar char="-"/>
            </a:pPr>
            <a:r>
              <a:rPr lang="en-CA" dirty="0"/>
              <a:t>Inputs from Demand Management (Sales &amp; Marketing), Strategic (aggregate) Capacity levels, External Capabilities </a:t>
            </a:r>
          </a:p>
          <a:p>
            <a:pPr>
              <a:spcBef>
                <a:spcPct val="50000"/>
              </a:spcBef>
              <a:buFontTx/>
              <a:buChar char="-"/>
            </a:pPr>
            <a:r>
              <a:rPr lang="en-CA" dirty="0"/>
              <a:t>Annual Detailed Budget </a:t>
            </a:r>
            <a:endParaRPr lang="en-US" dirty="0"/>
          </a:p>
        </p:txBody>
      </p:sp>
      <p:sp>
        <p:nvSpPr>
          <p:cNvPr id="683038" name="AutoShape 30"/>
          <p:cNvSpPr>
            <a:spLocks noChangeArrowheads="1"/>
          </p:cNvSpPr>
          <p:nvPr/>
        </p:nvSpPr>
        <p:spPr bwMode="auto">
          <a:xfrm>
            <a:off x="7342671" y="2923042"/>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683039" name="Text Box 31"/>
          <p:cNvSpPr txBox="1">
            <a:spLocks noChangeArrowheads="1"/>
          </p:cNvSpPr>
          <p:nvPr/>
        </p:nvSpPr>
        <p:spPr bwMode="auto">
          <a:xfrm>
            <a:off x="7239000" y="1638301"/>
            <a:ext cx="3035300" cy="491172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MPS – </a:t>
            </a:r>
            <a:r>
              <a:rPr lang="en-CA" dirty="0"/>
              <a:t>Independent Demand items</a:t>
            </a:r>
          </a:p>
          <a:p>
            <a:pPr>
              <a:spcBef>
                <a:spcPct val="50000"/>
              </a:spcBef>
            </a:pPr>
            <a:r>
              <a:rPr lang="en-CA" dirty="0"/>
              <a:t>– Intermediate plan, longest cum lead time + one planning period out, weekly time buckets, End items</a:t>
            </a:r>
          </a:p>
          <a:p>
            <a:pPr>
              <a:spcBef>
                <a:spcPct val="50000"/>
              </a:spcBef>
              <a:buFontTx/>
              <a:buChar char="-"/>
            </a:pPr>
            <a:r>
              <a:rPr lang="en-CA" dirty="0"/>
              <a:t>Supports S&amp;OP, i.e. </a:t>
            </a:r>
            <a:r>
              <a:rPr lang="en-CA" i="1" dirty="0"/>
              <a:t>disaggregates</a:t>
            </a:r>
            <a:r>
              <a:rPr lang="en-CA" dirty="0"/>
              <a:t> the S&amp;OP</a:t>
            </a:r>
          </a:p>
          <a:p>
            <a:pPr>
              <a:spcBef>
                <a:spcPct val="50000"/>
              </a:spcBef>
              <a:buFontTx/>
              <a:buChar char="-"/>
            </a:pPr>
            <a:r>
              <a:rPr lang="en-CA" dirty="0"/>
              <a:t>Statement/commitment of what and when to build</a:t>
            </a:r>
          </a:p>
          <a:p>
            <a:pPr>
              <a:spcBef>
                <a:spcPct val="50000"/>
              </a:spcBef>
              <a:buFontTx/>
              <a:buChar char="-"/>
            </a:pPr>
            <a:r>
              <a:rPr lang="en-CA" dirty="0"/>
              <a:t>Primary interface for actual customer orders</a:t>
            </a:r>
          </a:p>
          <a:p>
            <a:pPr>
              <a:spcBef>
                <a:spcPct val="50000"/>
              </a:spcBef>
              <a:buFontTx/>
              <a:buChar char="-"/>
            </a:pPr>
            <a:r>
              <a:rPr lang="en-CA" dirty="0"/>
              <a:t>Coordinates forecast, actual demand &amp; production activities</a:t>
            </a:r>
          </a:p>
        </p:txBody>
      </p:sp>
      <p:sp>
        <p:nvSpPr>
          <p:cNvPr id="683042" name="AutoShape 34"/>
          <p:cNvSpPr>
            <a:spLocks noChangeArrowheads="1"/>
          </p:cNvSpPr>
          <p:nvPr/>
        </p:nvSpPr>
        <p:spPr bwMode="auto">
          <a:xfrm>
            <a:off x="7294424" y="3996532"/>
            <a:ext cx="384175" cy="230187"/>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683043" name="Text Box 35"/>
          <p:cNvSpPr txBox="1">
            <a:spLocks noChangeArrowheads="1"/>
          </p:cNvSpPr>
          <p:nvPr/>
        </p:nvSpPr>
        <p:spPr bwMode="auto">
          <a:xfrm>
            <a:off x="7277100" y="2057401"/>
            <a:ext cx="3035300" cy="449897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MRP – </a:t>
            </a:r>
            <a:r>
              <a:rPr lang="en-CA" dirty="0"/>
              <a:t>Dependent Demand items</a:t>
            </a:r>
          </a:p>
          <a:p>
            <a:pPr>
              <a:spcBef>
                <a:spcPct val="50000"/>
              </a:spcBef>
            </a:pPr>
            <a:r>
              <a:rPr lang="en-CA" dirty="0"/>
              <a:t>– Most detailed plan, weeks/days/shifts, component, work center, vendor level</a:t>
            </a:r>
          </a:p>
          <a:p>
            <a:pPr>
              <a:spcBef>
                <a:spcPct val="50000"/>
              </a:spcBef>
              <a:buFontTx/>
              <a:buChar char="-"/>
            </a:pPr>
            <a:r>
              <a:rPr lang="en-CA" dirty="0"/>
              <a:t>Driven by MPS </a:t>
            </a:r>
            <a:r>
              <a:rPr lang="en-CA" dirty="0" err="1"/>
              <a:t>reqmts</a:t>
            </a:r>
            <a:r>
              <a:rPr lang="en-CA" dirty="0"/>
              <a:t>.</a:t>
            </a:r>
          </a:p>
          <a:p>
            <a:pPr>
              <a:spcBef>
                <a:spcPct val="50000"/>
              </a:spcBef>
              <a:buFontTx/>
              <a:buChar char="-"/>
            </a:pPr>
            <a:r>
              <a:rPr lang="en-CA" dirty="0"/>
              <a:t>Employs BOM, backward scheduling, and explosion of BOM</a:t>
            </a:r>
          </a:p>
          <a:p>
            <a:pPr>
              <a:spcBef>
                <a:spcPct val="50000"/>
              </a:spcBef>
              <a:buFontTx/>
              <a:buChar char="-"/>
            </a:pPr>
            <a:r>
              <a:rPr lang="en-CA" dirty="0"/>
              <a:t>Gross to net calculation of requirements, recommends qty and timing of replenishment orders</a:t>
            </a:r>
          </a:p>
        </p:txBody>
      </p:sp>
      <p:sp>
        <p:nvSpPr>
          <p:cNvPr id="683046" name="AutoShape 38"/>
          <p:cNvSpPr>
            <a:spLocks noChangeArrowheads="1"/>
          </p:cNvSpPr>
          <p:nvPr/>
        </p:nvSpPr>
        <p:spPr bwMode="auto">
          <a:xfrm>
            <a:off x="7294423" y="4602163"/>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683047" name="AutoShape 39"/>
          <p:cNvSpPr>
            <a:spLocks noChangeArrowheads="1"/>
          </p:cNvSpPr>
          <p:nvPr/>
        </p:nvSpPr>
        <p:spPr bwMode="auto">
          <a:xfrm>
            <a:off x="7277101" y="3236913"/>
            <a:ext cx="346075" cy="269875"/>
          </a:xfrm>
          <a:prstGeom prst="leftRightArrow">
            <a:avLst>
              <a:gd name="adj1" fmla="val 50000"/>
              <a:gd name="adj2" fmla="val 25647"/>
            </a:avLst>
          </a:prstGeom>
          <a:solidFill>
            <a:schemeClr val="accent1"/>
          </a:solidFill>
          <a:ln w="9525">
            <a:solidFill>
              <a:schemeClr val="tx1"/>
            </a:solidFill>
            <a:miter lim="800000"/>
            <a:headEnd/>
            <a:tailEnd/>
          </a:ln>
        </p:spPr>
        <p:txBody>
          <a:bodyPr wrap="none" anchor="ctr"/>
          <a:lstStyle/>
          <a:p>
            <a:endParaRPr lang="en-US"/>
          </a:p>
        </p:txBody>
      </p:sp>
      <p:sp>
        <p:nvSpPr>
          <p:cNvPr id="683048" name="AutoShape 40"/>
          <p:cNvSpPr>
            <a:spLocks noChangeArrowheads="1"/>
          </p:cNvSpPr>
          <p:nvPr/>
        </p:nvSpPr>
        <p:spPr bwMode="auto">
          <a:xfrm>
            <a:off x="7301948" y="3976689"/>
            <a:ext cx="346075" cy="269875"/>
          </a:xfrm>
          <a:prstGeom prst="leftRightArrow">
            <a:avLst>
              <a:gd name="adj1" fmla="val 50000"/>
              <a:gd name="adj2" fmla="val 25647"/>
            </a:avLst>
          </a:prstGeom>
          <a:solidFill>
            <a:schemeClr val="accent1"/>
          </a:solidFill>
          <a:ln w="9525">
            <a:solidFill>
              <a:schemeClr val="tx1"/>
            </a:solidFill>
            <a:miter lim="800000"/>
            <a:headEnd/>
            <a:tailEnd/>
          </a:ln>
        </p:spPr>
        <p:txBody>
          <a:bodyPr wrap="none" anchor="ctr"/>
          <a:lstStyle/>
          <a:p>
            <a:endParaRPr lang="en-US"/>
          </a:p>
        </p:txBody>
      </p:sp>
      <p:sp>
        <p:nvSpPr>
          <p:cNvPr id="683049" name="AutoShape 41"/>
          <p:cNvSpPr>
            <a:spLocks noChangeArrowheads="1"/>
          </p:cNvSpPr>
          <p:nvPr/>
        </p:nvSpPr>
        <p:spPr bwMode="auto">
          <a:xfrm>
            <a:off x="7342671" y="4891089"/>
            <a:ext cx="346075" cy="269875"/>
          </a:xfrm>
          <a:prstGeom prst="leftRightArrow">
            <a:avLst>
              <a:gd name="adj1" fmla="val 50000"/>
              <a:gd name="adj2" fmla="val 25647"/>
            </a:avLst>
          </a:prstGeom>
          <a:solidFill>
            <a:schemeClr val="accent1"/>
          </a:solidFill>
          <a:ln w="9525">
            <a:solidFill>
              <a:schemeClr val="tx1"/>
            </a:solidFill>
            <a:miter lim="800000"/>
            <a:headEnd/>
            <a:tailEnd/>
          </a:ln>
        </p:spPr>
        <p:txBody>
          <a:bodyPr wrap="none" anchor="ctr"/>
          <a:lstStyle/>
          <a:p>
            <a:endParaRPr lang="en-US"/>
          </a:p>
        </p:txBody>
      </p:sp>
      <p:sp>
        <p:nvSpPr>
          <p:cNvPr id="683050" name="Text Box 42"/>
          <p:cNvSpPr txBox="1">
            <a:spLocks noChangeArrowheads="1"/>
          </p:cNvSpPr>
          <p:nvPr/>
        </p:nvSpPr>
        <p:spPr bwMode="auto">
          <a:xfrm>
            <a:off x="7315200" y="3467101"/>
            <a:ext cx="3035300" cy="3139321"/>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PAC &amp; Purchasing</a:t>
            </a:r>
            <a:endParaRPr lang="en-CA" dirty="0"/>
          </a:p>
          <a:p>
            <a:pPr>
              <a:spcBef>
                <a:spcPct val="50000"/>
              </a:spcBef>
            </a:pPr>
            <a:r>
              <a:rPr lang="en-CA" dirty="0"/>
              <a:t>– Assures in-house manufacturing takes place, identifies potential problems &amp; corrective action</a:t>
            </a:r>
          </a:p>
          <a:p>
            <a:pPr>
              <a:spcBef>
                <a:spcPct val="50000"/>
              </a:spcBef>
              <a:buFontTx/>
              <a:buChar char="-"/>
            </a:pPr>
            <a:r>
              <a:rPr lang="en-CA" dirty="0"/>
              <a:t>Assures materials ordered on time &amp; received when needed, identifies potential vendor problems &amp; corrective action</a:t>
            </a:r>
          </a:p>
        </p:txBody>
      </p:sp>
      <p:sp>
        <p:nvSpPr>
          <p:cNvPr id="683051" name="AutoShape 43"/>
          <p:cNvSpPr>
            <a:spLocks noChangeArrowheads="1"/>
          </p:cNvSpPr>
          <p:nvPr/>
        </p:nvSpPr>
        <p:spPr bwMode="auto">
          <a:xfrm>
            <a:off x="7318478" y="5867401"/>
            <a:ext cx="268287" cy="231775"/>
          </a:xfrm>
          <a:prstGeom prst="leftArrow">
            <a:avLst>
              <a:gd name="adj1" fmla="val 50000"/>
              <a:gd name="adj2" fmla="val 28938"/>
            </a:avLst>
          </a:prstGeom>
          <a:solidFill>
            <a:schemeClr val="tx1"/>
          </a:solidFill>
          <a:ln w="9525">
            <a:solidFill>
              <a:schemeClr val="tx1"/>
            </a:solidFill>
            <a:miter lim="800000"/>
            <a:headEnd/>
            <a:tailEnd/>
          </a:ln>
        </p:spPr>
        <p:txBody>
          <a:bodyPr wrap="none" anchor="ctr"/>
          <a:lstStyle/>
          <a:p>
            <a:endParaRPr lang="en-US"/>
          </a:p>
        </p:txBody>
      </p:sp>
      <p:sp>
        <p:nvSpPr>
          <p:cNvPr id="30" name="Rectangle 6"/>
          <p:cNvSpPr>
            <a:spLocks noChangeArrowheads="1"/>
          </p:cNvSpPr>
          <p:nvPr/>
        </p:nvSpPr>
        <p:spPr bwMode="auto">
          <a:xfrm>
            <a:off x="3548062" y="18923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31" name="AutoShape 12"/>
          <p:cNvSpPr>
            <a:spLocks noChangeArrowheads="1"/>
          </p:cNvSpPr>
          <p:nvPr/>
        </p:nvSpPr>
        <p:spPr bwMode="auto">
          <a:xfrm>
            <a:off x="5072063" y="246380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32" name="Text Box 18"/>
          <p:cNvSpPr txBox="1">
            <a:spLocks noChangeArrowheads="1"/>
          </p:cNvSpPr>
          <p:nvPr/>
        </p:nvSpPr>
        <p:spPr bwMode="auto">
          <a:xfrm>
            <a:off x="7239000" y="1638301"/>
            <a:ext cx="3035300" cy="410881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Strategic Business Planning</a:t>
            </a:r>
            <a:endParaRPr lang="en-CA" dirty="0"/>
          </a:p>
          <a:p>
            <a:pPr>
              <a:spcBef>
                <a:spcPct val="50000"/>
              </a:spcBef>
            </a:pPr>
            <a:r>
              <a:rPr lang="en-CA" dirty="0"/>
              <a:t>– highest level of firm, Senior Mgmt </a:t>
            </a:r>
          </a:p>
          <a:p>
            <a:pPr>
              <a:spcBef>
                <a:spcPct val="50000"/>
              </a:spcBef>
              <a:buFontTx/>
              <a:buChar char="-"/>
            </a:pPr>
            <a:r>
              <a:rPr lang="en-CA" dirty="0"/>
              <a:t>2-10 years, strategic</a:t>
            </a:r>
          </a:p>
          <a:p>
            <a:pPr>
              <a:spcBef>
                <a:spcPct val="50000"/>
              </a:spcBef>
              <a:buFontTx/>
              <a:buChar char="-"/>
            </a:pPr>
            <a:r>
              <a:rPr lang="en-CA" dirty="0"/>
              <a:t>Major goals and objectives, which product lines, markets, major process choices</a:t>
            </a:r>
          </a:p>
          <a:p>
            <a:pPr>
              <a:spcBef>
                <a:spcPct val="50000"/>
              </a:spcBef>
            </a:pPr>
            <a:r>
              <a:rPr lang="en-CA" dirty="0"/>
              <a:t>- includes input from all functional areas </a:t>
            </a:r>
          </a:p>
          <a:p>
            <a:pPr>
              <a:spcBef>
                <a:spcPct val="50000"/>
              </a:spcBef>
              <a:buFontTx/>
              <a:buChar char="-"/>
            </a:pPr>
            <a:r>
              <a:rPr lang="en-CA" dirty="0"/>
              <a:t>Projected balance sheet, income statement and projected cash flow. </a:t>
            </a:r>
            <a:endParaRPr lang="en-US" dirty="0"/>
          </a:p>
        </p:txBody>
      </p:sp>
      <p:sp>
        <p:nvSpPr>
          <p:cNvPr id="33" name="AutoShape 19"/>
          <p:cNvSpPr>
            <a:spLocks noChangeArrowheads="1"/>
          </p:cNvSpPr>
          <p:nvPr/>
        </p:nvSpPr>
        <p:spPr bwMode="auto">
          <a:xfrm>
            <a:off x="6858001" y="20574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34" name="TextBox 3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74137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fltVal val="0"/>
                                          </p:val>
                                        </p:tav>
                                        <p:tav tm="100000">
                                          <p:val>
                                            <p:strVal val="#ppt_w"/>
                                          </p:val>
                                        </p:tav>
                                      </p:tavLst>
                                    </p:anim>
                                    <p:anim calcmode="lin" valueType="num">
                                      <p:cBhvr>
                                        <p:cTn id="8" dur="1000" fill="hold"/>
                                        <p:tgtEl>
                                          <p:spTgt spid="30"/>
                                        </p:tgtEl>
                                        <p:attrNameLst>
                                          <p:attrName>ppt_h</p:attrName>
                                        </p:attrNameLst>
                                      </p:cBhvr>
                                      <p:tavLst>
                                        <p:tav tm="0">
                                          <p:val>
                                            <p:fltVal val="0"/>
                                          </p:val>
                                        </p:tav>
                                        <p:tav tm="100000">
                                          <p:val>
                                            <p:strVal val="#ppt_h"/>
                                          </p:val>
                                        </p:tav>
                                      </p:tavLst>
                                    </p:anim>
                                    <p:animEffect transition="in" filter="fade">
                                      <p:cBhvr>
                                        <p:cTn id="9" dur="1000"/>
                                        <p:tgtEl>
                                          <p:spTgt spid="30"/>
                                        </p:tgtEl>
                                      </p:cBhvr>
                                    </p:animEffect>
                                  </p:childTnLst>
                                </p:cTn>
                              </p:par>
                              <p:par>
                                <p:cTn id="10" presetID="53" presetClass="entr" presetSubtype="0" fill="hold" grpId="0" nodeType="withEffect">
                                  <p:stCondLst>
                                    <p:cond delay="1000"/>
                                  </p:stCondLst>
                                  <p:childTnLst>
                                    <p:set>
                                      <p:cBhvr>
                                        <p:cTn id="11" dur="1" fill="hold">
                                          <p:stCondLst>
                                            <p:cond delay="0"/>
                                          </p:stCondLst>
                                        </p:cTn>
                                        <p:tgtEl>
                                          <p:spTgt spid="683012"/>
                                        </p:tgtEl>
                                        <p:attrNameLst>
                                          <p:attrName>style.visibility</p:attrName>
                                        </p:attrNameLst>
                                      </p:cBhvr>
                                      <p:to>
                                        <p:strVal val="visible"/>
                                      </p:to>
                                    </p:set>
                                    <p:anim calcmode="lin" valueType="num">
                                      <p:cBhvr>
                                        <p:cTn id="12" dur="1000" fill="hold"/>
                                        <p:tgtEl>
                                          <p:spTgt spid="683012"/>
                                        </p:tgtEl>
                                        <p:attrNameLst>
                                          <p:attrName>ppt_w</p:attrName>
                                        </p:attrNameLst>
                                      </p:cBhvr>
                                      <p:tavLst>
                                        <p:tav tm="0">
                                          <p:val>
                                            <p:fltVal val="0"/>
                                          </p:val>
                                        </p:tav>
                                        <p:tav tm="100000">
                                          <p:val>
                                            <p:strVal val="#ppt_w"/>
                                          </p:val>
                                        </p:tav>
                                      </p:tavLst>
                                    </p:anim>
                                    <p:anim calcmode="lin" valueType="num">
                                      <p:cBhvr>
                                        <p:cTn id="13" dur="1000" fill="hold"/>
                                        <p:tgtEl>
                                          <p:spTgt spid="683012"/>
                                        </p:tgtEl>
                                        <p:attrNameLst>
                                          <p:attrName>ppt_h</p:attrName>
                                        </p:attrNameLst>
                                      </p:cBhvr>
                                      <p:tavLst>
                                        <p:tav tm="0">
                                          <p:val>
                                            <p:fltVal val="0"/>
                                          </p:val>
                                        </p:tav>
                                        <p:tav tm="100000">
                                          <p:val>
                                            <p:strVal val="#ppt_h"/>
                                          </p:val>
                                        </p:tav>
                                      </p:tavLst>
                                    </p:anim>
                                    <p:animEffect transition="in" filter="fade">
                                      <p:cBhvr>
                                        <p:cTn id="14" dur="1000"/>
                                        <p:tgtEl>
                                          <p:spTgt spid="683012"/>
                                        </p:tgtEl>
                                      </p:cBhvr>
                                    </p:animEffect>
                                  </p:childTnLst>
                                </p:cTn>
                              </p:par>
                              <p:par>
                                <p:cTn id="15" presetID="53" presetClass="entr" presetSubtype="0" fill="hold" grpId="0" nodeType="withEffect">
                                  <p:stCondLst>
                                    <p:cond delay="1000"/>
                                  </p:stCondLst>
                                  <p:childTnLst>
                                    <p:set>
                                      <p:cBhvr>
                                        <p:cTn id="16" dur="1" fill="hold">
                                          <p:stCondLst>
                                            <p:cond delay="0"/>
                                          </p:stCondLst>
                                        </p:cTn>
                                        <p:tgtEl>
                                          <p:spTgt spid="683013"/>
                                        </p:tgtEl>
                                        <p:attrNameLst>
                                          <p:attrName>style.visibility</p:attrName>
                                        </p:attrNameLst>
                                      </p:cBhvr>
                                      <p:to>
                                        <p:strVal val="visible"/>
                                      </p:to>
                                    </p:set>
                                    <p:anim calcmode="lin" valueType="num">
                                      <p:cBhvr>
                                        <p:cTn id="17" dur="1000" fill="hold"/>
                                        <p:tgtEl>
                                          <p:spTgt spid="683013"/>
                                        </p:tgtEl>
                                        <p:attrNameLst>
                                          <p:attrName>ppt_w</p:attrName>
                                        </p:attrNameLst>
                                      </p:cBhvr>
                                      <p:tavLst>
                                        <p:tav tm="0">
                                          <p:val>
                                            <p:fltVal val="0"/>
                                          </p:val>
                                        </p:tav>
                                        <p:tav tm="100000">
                                          <p:val>
                                            <p:strVal val="#ppt_w"/>
                                          </p:val>
                                        </p:tav>
                                      </p:tavLst>
                                    </p:anim>
                                    <p:anim calcmode="lin" valueType="num">
                                      <p:cBhvr>
                                        <p:cTn id="18" dur="1000" fill="hold"/>
                                        <p:tgtEl>
                                          <p:spTgt spid="683013"/>
                                        </p:tgtEl>
                                        <p:attrNameLst>
                                          <p:attrName>ppt_h</p:attrName>
                                        </p:attrNameLst>
                                      </p:cBhvr>
                                      <p:tavLst>
                                        <p:tav tm="0">
                                          <p:val>
                                            <p:fltVal val="0"/>
                                          </p:val>
                                        </p:tav>
                                        <p:tav tm="100000">
                                          <p:val>
                                            <p:strVal val="#ppt_h"/>
                                          </p:val>
                                        </p:tav>
                                      </p:tavLst>
                                    </p:anim>
                                    <p:animEffect transition="in" filter="fade">
                                      <p:cBhvr>
                                        <p:cTn id="19" dur="1000"/>
                                        <p:tgtEl>
                                          <p:spTgt spid="683013"/>
                                        </p:tgtEl>
                                      </p:cBhvr>
                                    </p:animEffect>
                                  </p:childTnLst>
                                </p:cTn>
                              </p:par>
                              <p:par>
                                <p:cTn id="20" presetID="53" presetClass="entr" presetSubtype="0" fill="hold" grpId="0" nodeType="withEffect">
                                  <p:stCondLst>
                                    <p:cond delay="1000"/>
                                  </p:stCondLst>
                                  <p:childTnLst>
                                    <p:set>
                                      <p:cBhvr>
                                        <p:cTn id="21" dur="1" fill="hold">
                                          <p:stCondLst>
                                            <p:cond delay="0"/>
                                          </p:stCondLst>
                                        </p:cTn>
                                        <p:tgtEl>
                                          <p:spTgt spid="683014"/>
                                        </p:tgtEl>
                                        <p:attrNameLst>
                                          <p:attrName>style.visibility</p:attrName>
                                        </p:attrNameLst>
                                      </p:cBhvr>
                                      <p:to>
                                        <p:strVal val="visible"/>
                                      </p:to>
                                    </p:set>
                                    <p:anim calcmode="lin" valueType="num">
                                      <p:cBhvr>
                                        <p:cTn id="22" dur="1000" fill="hold"/>
                                        <p:tgtEl>
                                          <p:spTgt spid="683014"/>
                                        </p:tgtEl>
                                        <p:attrNameLst>
                                          <p:attrName>ppt_w</p:attrName>
                                        </p:attrNameLst>
                                      </p:cBhvr>
                                      <p:tavLst>
                                        <p:tav tm="0">
                                          <p:val>
                                            <p:fltVal val="0"/>
                                          </p:val>
                                        </p:tav>
                                        <p:tav tm="100000">
                                          <p:val>
                                            <p:strVal val="#ppt_w"/>
                                          </p:val>
                                        </p:tav>
                                      </p:tavLst>
                                    </p:anim>
                                    <p:anim calcmode="lin" valueType="num">
                                      <p:cBhvr>
                                        <p:cTn id="23" dur="1000" fill="hold"/>
                                        <p:tgtEl>
                                          <p:spTgt spid="683014"/>
                                        </p:tgtEl>
                                        <p:attrNameLst>
                                          <p:attrName>ppt_h</p:attrName>
                                        </p:attrNameLst>
                                      </p:cBhvr>
                                      <p:tavLst>
                                        <p:tav tm="0">
                                          <p:val>
                                            <p:fltVal val="0"/>
                                          </p:val>
                                        </p:tav>
                                        <p:tav tm="100000">
                                          <p:val>
                                            <p:strVal val="#ppt_h"/>
                                          </p:val>
                                        </p:tav>
                                      </p:tavLst>
                                    </p:anim>
                                    <p:animEffect transition="in" filter="fade">
                                      <p:cBhvr>
                                        <p:cTn id="24" dur="1000"/>
                                        <p:tgtEl>
                                          <p:spTgt spid="683014"/>
                                        </p:tgtEl>
                                      </p:cBhvr>
                                    </p:animEffect>
                                  </p:childTnLst>
                                </p:cTn>
                              </p:par>
                              <p:par>
                                <p:cTn id="25" presetID="53" presetClass="entr" presetSubtype="0" fill="hold" grpId="0" nodeType="withEffect">
                                  <p:stCondLst>
                                    <p:cond delay="1000"/>
                                  </p:stCondLst>
                                  <p:childTnLst>
                                    <p:set>
                                      <p:cBhvr>
                                        <p:cTn id="26" dur="1" fill="hold">
                                          <p:stCondLst>
                                            <p:cond delay="0"/>
                                          </p:stCondLst>
                                        </p:cTn>
                                        <p:tgtEl>
                                          <p:spTgt spid="683015"/>
                                        </p:tgtEl>
                                        <p:attrNameLst>
                                          <p:attrName>style.visibility</p:attrName>
                                        </p:attrNameLst>
                                      </p:cBhvr>
                                      <p:to>
                                        <p:strVal val="visible"/>
                                      </p:to>
                                    </p:set>
                                    <p:anim calcmode="lin" valueType="num">
                                      <p:cBhvr>
                                        <p:cTn id="27" dur="1000" fill="hold"/>
                                        <p:tgtEl>
                                          <p:spTgt spid="683015"/>
                                        </p:tgtEl>
                                        <p:attrNameLst>
                                          <p:attrName>ppt_w</p:attrName>
                                        </p:attrNameLst>
                                      </p:cBhvr>
                                      <p:tavLst>
                                        <p:tav tm="0">
                                          <p:val>
                                            <p:fltVal val="0"/>
                                          </p:val>
                                        </p:tav>
                                        <p:tav tm="100000">
                                          <p:val>
                                            <p:strVal val="#ppt_w"/>
                                          </p:val>
                                        </p:tav>
                                      </p:tavLst>
                                    </p:anim>
                                    <p:anim calcmode="lin" valueType="num">
                                      <p:cBhvr>
                                        <p:cTn id="28" dur="1000" fill="hold"/>
                                        <p:tgtEl>
                                          <p:spTgt spid="683015"/>
                                        </p:tgtEl>
                                        <p:attrNameLst>
                                          <p:attrName>ppt_h</p:attrName>
                                        </p:attrNameLst>
                                      </p:cBhvr>
                                      <p:tavLst>
                                        <p:tav tm="0">
                                          <p:val>
                                            <p:fltVal val="0"/>
                                          </p:val>
                                        </p:tav>
                                        <p:tav tm="100000">
                                          <p:val>
                                            <p:strVal val="#ppt_h"/>
                                          </p:val>
                                        </p:tav>
                                      </p:tavLst>
                                    </p:anim>
                                    <p:animEffect transition="in" filter="fade">
                                      <p:cBhvr>
                                        <p:cTn id="29" dur="1000"/>
                                        <p:tgtEl>
                                          <p:spTgt spid="683015"/>
                                        </p:tgtEl>
                                      </p:cBhvr>
                                    </p:animEffect>
                                  </p:childTnLst>
                                </p:cTn>
                              </p:par>
                              <p:par>
                                <p:cTn id="30" presetID="53" presetClass="entr" presetSubtype="0" fill="hold" grpId="0" nodeType="withEffect">
                                  <p:stCondLst>
                                    <p:cond delay="1000"/>
                                  </p:stCondLst>
                                  <p:childTnLst>
                                    <p:set>
                                      <p:cBhvr>
                                        <p:cTn id="31" dur="1" fill="hold">
                                          <p:stCondLst>
                                            <p:cond delay="0"/>
                                          </p:stCondLst>
                                        </p:cTn>
                                        <p:tgtEl>
                                          <p:spTgt spid="683016"/>
                                        </p:tgtEl>
                                        <p:attrNameLst>
                                          <p:attrName>style.visibility</p:attrName>
                                        </p:attrNameLst>
                                      </p:cBhvr>
                                      <p:to>
                                        <p:strVal val="visible"/>
                                      </p:to>
                                    </p:set>
                                    <p:anim calcmode="lin" valueType="num">
                                      <p:cBhvr>
                                        <p:cTn id="32" dur="1000" fill="hold"/>
                                        <p:tgtEl>
                                          <p:spTgt spid="683016"/>
                                        </p:tgtEl>
                                        <p:attrNameLst>
                                          <p:attrName>ppt_w</p:attrName>
                                        </p:attrNameLst>
                                      </p:cBhvr>
                                      <p:tavLst>
                                        <p:tav tm="0">
                                          <p:val>
                                            <p:fltVal val="0"/>
                                          </p:val>
                                        </p:tav>
                                        <p:tav tm="100000">
                                          <p:val>
                                            <p:strVal val="#ppt_w"/>
                                          </p:val>
                                        </p:tav>
                                      </p:tavLst>
                                    </p:anim>
                                    <p:anim calcmode="lin" valueType="num">
                                      <p:cBhvr>
                                        <p:cTn id="33" dur="1000" fill="hold"/>
                                        <p:tgtEl>
                                          <p:spTgt spid="683016"/>
                                        </p:tgtEl>
                                        <p:attrNameLst>
                                          <p:attrName>ppt_h</p:attrName>
                                        </p:attrNameLst>
                                      </p:cBhvr>
                                      <p:tavLst>
                                        <p:tav tm="0">
                                          <p:val>
                                            <p:fltVal val="0"/>
                                          </p:val>
                                        </p:tav>
                                        <p:tav tm="100000">
                                          <p:val>
                                            <p:strVal val="#ppt_h"/>
                                          </p:val>
                                        </p:tav>
                                      </p:tavLst>
                                    </p:anim>
                                    <p:animEffect transition="in" filter="fade">
                                      <p:cBhvr>
                                        <p:cTn id="34" dur="1000"/>
                                        <p:tgtEl>
                                          <p:spTgt spid="683016"/>
                                        </p:tgtEl>
                                      </p:cBhvr>
                                    </p:animEffect>
                                  </p:childTnLst>
                                </p:cTn>
                              </p:par>
                              <p:par>
                                <p:cTn id="35" presetID="53" presetClass="entr" presetSubtype="0" fill="hold" grpId="0" nodeType="withEffect">
                                  <p:stCondLst>
                                    <p:cond delay="1000"/>
                                  </p:stCondLst>
                                  <p:childTnLst>
                                    <p:set>
                                      <p:cBhvr>
                                        <p:cTn id="36" dur="1" fill="hold">
                                          <p:stCondLst>
                                            <p:cond delay="0"/>
                                          </p:stCondLst>
                                        </p:cTn>
                                        <p:tgtEl>
                                          <p:spTgt spid="683029"/>
                                        </p:tgtEl>
                                        <p:attrNameLst>
                                          <p:attrName>style.visibility</p:attrName>
                                        </p:attrNameLst>
                                      </p:cBhvr>
                                      <p:to>
                                        <p:strVal val="visible"/>
                                      </p:to>
                                    </p:set>
                                    <p:anim calcmode="lin" valueType="num">
                                      <p:cBhvr>
                                        <p:cTn id="37" dur="1000" fill="hold"/>
                                        <p:tgtEl>
                                          <p:spTgt spid="683029"/>
                                        </p:tgtEl>
                                        <p:attrNameLst>
                                          <p:attrName>ppt_w</p:attrName>
                                        </p:attrNameLst>
                                      </p:cBhvr>
                                      <p:tavLst>
                                        <p:tav tm="0">
                                          <p:val>
                                            <p:fltVal val="0"/>
                                          </p:val>
                                        </p:tav>
                                        <p:tav tm="100000">
                                          <p:val>
                                            <p:strVal val="#ppt_w"/>
                                          </p:val>
                                        </p:tav>
                                      </p:tavLst>
                                    </p:anim>
                                    <p:anim calcmode="lin" valueType="num">
                                      <p:cBhvr>
                                        <p:cTn id="38" dur="1000" fill="hold"/>
                                        <p:tgtEl>
                                          <p:spTgt spid="683029"/>
                                        </p:tgtEl>
                                        <p:attrNameLst>
                                          <p:attrName>ppt_h</p:attrName>
                                        </p:attrNameLst>
                                      </p:cBhvr>
                                      <p:tavLst>
                                        <p:tav tm="0">
                                          <p:val>
                                            <p:fltVal val="0"/>
                                          </p:val>
                                        </p:tav>
                                        <p:tav tm="100000">
                                          <p:val>
                                            <p:strVal val="#ppt_h"/>
                                          </p:val>
                                        </p:tav>
                                      </p:tavLst>
                                    </p:anim>
                                    <p:animEffect transition="in" filter="fade">
                                      <p:cBhvr>
                                        <p:cTn id="39" dur="1000"/>
                                        <p:tgtEl>
                                          <p:spTgt spid="683029"/>
                                        </p:tgtEl>
                                      </p:cBhvr>
                                    </p:animEffect>
                                  </p:childTnLst>
                                </p:cTn>
                              </p:par>
                              <p:par>
                                <p:cTn id="40" presetID="53" presetClass="entr" presetSubtype="0" fill="hold" grpId="0" nodeType="withEffect">
                                  <p:stCondLst>
                                    <p:cond delay="1000"/>
                                  </p:stCondLst>
                                  <p:childTnLst>
                                    <p:set>
                                      <p:cBhvr>
                                        <p:cTn id="41" dur="1" fill="hold">
                                          <p:stCondLst>
                                            <p:cond delay="0"/>
                                          </p:stCondLst>
                                        </p:cTn>
                                        <p:tgtEl>
                                          <p:spTgt spid="683035"/>
                                        </p:tgtEl>
                                        <p:attrNameLst>
                                          <p:attrName>style.visibility</p:attrName>
                                        </p:attrNameLst>
                                      </p:cBhvr>
                                      <p:to>
                                        <p:strVal val="visible"/>
                                      </p:to>
                                    </p:set>
                                    <p:anim calcmode="lin" valueType="num">
                                      <p:cBhvr>
                                        <p:cTn id="42" dur="1000" fill="hold"/>
                                        <p:tgtEl>
                                          <p:spTgt spid="683035"/>
                                        </p:tgtEl>
                                        <p:attrNameLst>
                                          <p:attrName>ppt_w</p:attrName>
                                        </p:attrNameLst>
                                      </p:cBhvr>
                                      <p:tavLst>
                                        <p:tav tm="0">
                                          <p:val>
                                            <p:fltVal val="0"/>
                                          </p:val>
                                        </p:tav>
                                        <p:tav tm="100000">
                                          <p:val>
                                            <p:strVal val="#ppt_w"/>
                                          </p:val>
                                        </p:tav>
                                      </p:tavLst>
                                    </p:anim>
                                    <p:anim calcmode="lin" valueType="num">
                                      <p:cBhvr>
                                        <p:cTn id="43" dur="1000" fill="hold"/>
                                        <p:tgtEl>
                                          <p:spTgt spid="683035"/>
                                        </p:tgtEl>
                                        <p:attrNameLst>
                                          <p:attrName>ppt_h</p:attrName>
                                        </p:attrNameLst>
                                      </p:cBhvr>
                                      <p:tavLst>
                                        <p:tav tm="0">
                                          <p:val>
                                            <p:fltVal val="0"/>
                                          </p:val>
                                        </p:tav>
                                        <p:tav tm="100000">
                                          <p:val>
                                            <p:strVal val="#ppt_h"/>
                                          </p:val>
                                        </p:tav>
                                      </p:tavLst>
                                    </p:anim>
                                    <p:animEffect transition="in" filter="fade">
                                      <p:cBhvr>
                                        <p:cTn id="44" dur="1000"/>
                                        <p:tgtEl>
                                          <p:spTgt spid="683035"/>
                                        </p:tgtEl>
                                      </p:cBhvr>
                                    </p:animEffect>
                                  </p:childTnLst>
                                </p:cTn>
                              </p:par>
                              <p:par>
                                <p:cTn id="45" presetID="9" presetClass="entr" presetSubtype="0" fill="hold" grpId="0" nodeType="withEffect">
                                  <p:stCondLst>
                                    <p:cond delay="1000"/>
                                  </p:stCondLst>
                                  <p:childTnLst>
                                    <p:set>
                                      <p:cBhvr>
                                        <p:cTn id="46" dur="1" fill="hold">
                                          <p:stCondLst>
                                            <p:cond delay="0"/>
                                          </p:stCondLst>
                                        </p:cTn>
                                        <p:tgtEl>
                                          <p:spTgt spid="31"/>
                                        </p:tgtEl>
                                        <p:attrNameLst>
                                          <p:attrName>style.visibility</p:attrName>
                                        </p:attrNameLst>
                                      </p:cBhvr>
                                      <p:to>
                                        <p:strVal val="visible"/>
                                      </p:to>
                                    </p:set>
                                    <p:animEffect transition="in" filter="dissolve">
                                      <p:cBhvr>
                                        <p:cTn id="47" dur="1000"/>
                                        <p:tgtEl>
                                          <p:spTgt spid="31"/>
                                        </p:tgtEl>
                                      </p:cBhvr>
                                    </p:animEffect>
                                  </p:childTnLst>
                                </p:cTn>
                              </p:par>
                              <p:par>
                                <p:cTn id="48" presetID="9" presetClass="entr" presetSubtype="0" fill="hold" grpId="0" nodeType="withEffect">
                                  <p:stCondLst>
                                    <p:cond delay="1500"/>
                                  </p:stCondLst>
                                  <p:childTnLst>
                                    <p:set>
                                      <p:cBhvr>
                                        <p:cTn id="49" dur="1" fill="hold">
                                          <p:stCondLst>
                                            <p:cond delay="0"/>
                                          </p:stCondLst>
                                        </p:cTn>
                                        <p:tgtEl>
                                          <p:spTgt spid="683036"/>
                                        </p:tgtEl>
                                        <p:attrNameLst>
                                          <p:attrName>style.visibility</p:attrName>
                                        </p:attrNameLst>
                                      </p:cBhvr>
                                      <p:to>
                                        <p:strVal val="visible"/>
                                      </p:to>
                                    </p:set>
                                    <p:animEffect transition="in" filter="dissolve">
                                      <p:cBhvr>
                                        <p:cTn id="50" dur="1000"/>
                                        <p:tgtEl>
                                          <p:spTgt spid="683036"/>
                                        </p:tgtEl>
                                      </p:cBhvr>
                                    </p:animEffect>
                                  </p:childTnLst>
                                </p:cTn>
                              </p:par>
                              <p:par>
                                <p:cTn id="51" presetID="9" presetClass="entr" presetSubtype="0" fill="hold" grpId="0" nodeType="withEffect">
                                  <p:stCondLst>
                                    <p:cond delay="1500"/>
                                  </p:stCondLst>
                                  <p:childTnLst>
                                    <p:set>
                                      <p:cBhvr>
                                        <p:cTn id="52" dur="1" fill="hold">
                                          <p:stCondLst>
                                            <p:cond delay="0"/>
                                          </p:stCondLst>
                                        </p:cTn>
                                        <p:tgtEl>
                                          <p:spTgt spid="683030"/>
                                        </p:tgtEl>
                                        <p:attrNameLst>
                                          <p:attrName>style.visibility</p:attrName>
                                        </p:attrNameLst>
                                      </p:cBhvr>
                                      <p:to>
                                        <p:strVal val="visible"/>
                                      </p:to>
                                    </p:set>
                                    <p:animEffect transition="in" filter="dissolve">
                                      <p:cBhvr>
                                        <p:cTn id="53" dur="1000"/>
                                        <p:tgtEl>
                                          <p:spTgt spid="683030"/>
                                        </p:tgtEl>
                                      </p:cBhvr>
                                    </p:animEffect>
                                  </p:childTnLst>
                                </p:cTn>
                              </p:par>
                              <p:par>
                                <p:cTn id="54" presetID="9" presetClass="entr" presetSubtype="0" fill="hold" grpId="0" nodeType="withEffect">
                                  <p:stCondLst>
                                    <p:cond delay="1500"/>
                                  </p:stCondLst>
                                  <p:childTnLst>
                                    <p:set>
                                      <p:cBhvr>
                                        <p:cTn id="55" dur="1" fill="hold">
                                          <p:stCondLst>
                                            <p:cond delay="0"/>
                                          </p:stCondLst>
                                        </p:cTn>
                                        <p:tgtEl>
                                          <p:spTgt spid="683031"/>
                                        </p:tgtEl>
                                        <p:attrNameLst>
                                          <p:attrName>style.visibility</p:attrName>
                                        </p:attrNameLst>
                                      </p:cBhvr>
                                      <p:to>
                                        <p:strVal val="visible"/>
                                      </p:to>
                                    </p:set>
                                    <p:animEffect transition="in" filter="dissolve">
                                      <p:cBhvr>
                                        <p:cTn id="56" dur="1000"/>
                                        <p:tgtEl>
                                          <p:spTgt spid="683031"/>
                                        </p:tgtEl>
                                      </p:cBhvr>
                                    </p:animEffect>
                                  </p:childTnLst>
                                </p:cTn>
                              </p:par>
                              <p:par>
                                <p:cTn id="57" presetID="9" presetClass="entr" presetSubtype="0" fill="hold" grpId="0" nodeType="withEffect">
                                  <p:stCondLst>
                                    <p:cond delay="1500"/>
                                  </p:stCondLst>
                                  <p:childTnLst>
                                    <p:set>
                                      <p:cBhvr>
                                        <p:cTn id="58" dur="1" fill="hold">
                                          <p:stCondLst>
                                            <p:cond delay="0"/>
                                          </p:stCondLst>
                                        </p:cTn>
                                        <p:tgtEl>
                                          <p:spTgt spid="683033"/>
                                        </p:tgtEl>
                                        <p:attrNameLst>
                                          <p:attrName>style.visibility</p:attrName>
                                        </p:attrNameLst>
                                      </p:cBhvr>
                                      <p:to>
                                        <p:strVal val="visible"/>
                                      </p:to>
                                    </p:set>
                                    <p:animEffect transition="in" filter="dissolve">
                                      <p:cBhvr>
                                        <p:cTn id="59" dur="1000"/>
                                        <p:tgtEl>
                                          <p:spTgt spid="683033"/>
                                        </p:tgtEl>
                                      </p:cBhvr>
                                    </p:animEffect>
                                  </p:childTnLst>
                                </p:cTn>
                              </p:par>
                              <p:par>
                                <p:cTn id="60" presetID="9" presetClass="entr" presetSubtype="0" fill="hold" grpId="0" nodeType="withEffect">
                                  <p:stCondLst>
                                    <p:cond delay="1500"/>
                                  </p:stCondLst>
                                  <p:childTnLst>
                                    <p:set>
                                      <p:cBhvr>
                                        <p:cTn id="61" dur="1" fill="hold">
                                          <p:stCondLst>
                                            <p:cond delay="0"/>
                                          </p:stCondLst>
                                        </p:cTn>
                                        <p:tgtEl>
                                          <p:spTgt spid="683034"/>
                                        </p:tgtEl>
                                        <p:attrNameLst>
                                          <p:attrName>style.visibility</p:attrName>
                                        </p:attrNameLst>
                                      </p:cBhvr>
                                      <p:to>
                                        <p:strVal val="visible"/>
                                      </p:to>
                                    </p:set>
                                    <p:animEffect transition="in" filter="dissolve">
                                      <p:cBhvr>
                                        <p:cTn id="62" dur="1000"/>
                                        <p:tgtEl>
                                          <p:spTgt spid="683034"/>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fill="hold"/>
                                        <p:tgtEl>
                                          <p:spTgt spid="32"/>
                                        </p:tgtEl>
                                        <p:attrNameLst>
                                          <p:attrName>ppt_x</p:attrName>
                                        </p:attrNameLst>
                                      </p:cBhvr>
                                      <p:tavLst>
                                        <p:tav tm="0">
                                          <p:val>
                                            <p:strVal val="1+#ppt_w/2"/>
                                          </p:val>
                                        </p:tav>
                                        <p:tav tm="100000">
                                          <p:val>
                                            <p:strVal val="#ppt_x"/>
                                          </p:val>
                                        </p:tav>
                                      </p:tavLst>
                                    </p:anim>
                                    <p:anim calcmode="lin" valueType="num">
                                      <p:cBhvr additive="base">
                                        <p:cTn id="68" dur="500" fill="hold"/>
                                        <p:tgtEl>
                                          <p:spTgt spid="32"/>
                                        </p:tgtEl>
                                        <p:attrNameLst>
                                          <p:attrName>ppt_y</p:attrName>
                                        </p:attrNameLst>
                                      </p:cBhvr>
                                      <p:tavLst>
                                        <p:tav tm="0">
                                          <p:val>
                                            <p:strVal val="#ppt_y"/>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1+#ppt_w/2"/>
                                          </p:val>
                                        </p:tav>
                                        <p:tav tm="100000">
                                          <p:val>
                                            <p:strVal val="#ppt_x"/>
                                          </p:val>
                                        </p:tav>
                                      </p:tavLst>
                                    </p:anim>
                                    <p:anim calcmode="lin" valueType="num">
                                      <p:cBhvr additive="base">
                                        <p:cTn id="7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9" presetClass="exit" presetSubtype="0" fill="hold" nodeType="clickEffect">
                                  <p:stCondLst>
                                    <p:cond delay="0"/>
                                  </p:stCondLst>
                                  <p:childTnLst>
                                    <p:animEffect transition="out" filter="dissolve">
                                      <p:cBhvr>
                                        <p:cTn id="76" dur="500"/>
                                        <p:tgtEl>
                                          <p:spTgt spid="33"/>
                                        </p:tgtEl>
                                      </p:cBhvr>
                                    </p:animEffect>
                                    <p:set>
                                      <p:cBhvr>
                                        <p:cTn id="77" dur="1" fill="hold">
                                          <p:stCondLst>
                                            <p:cond delay="499"/>
                                          </p:stCondLst>
                                        </p:cTn>
                                        <p:tgtEl>
                                          <p:spTgt spid="3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9" presetClass="exit" presetSubtype="0" fill="hold" grpId="2" nodeType="clickEffect">
                                  <p:stCondLst>
                                    <p:cond delay="0"/>
                                  </p:stCondLst>
                                  <p:childTnLst>
                                    <p:animEffect transition="out" filter="dissolve">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par>
                                <p:cTn id="83" presetID="2" presetClass="entr" presetSubtype="2" fill="hold" nodeType="withEffect">
                                  <p:stCondLst>
                                    <p:cond delay="0"/>
                                  </p:stCondLst>
                                  <p:childTnLst>
                                    <p:set>
                                      <p:cBhvr>
                                        <p:cTn id="84" dur="1" fill="hold">
                                          <p:stCondLst>
                                            <p:cond delay="0"/>
                                          </p:stCondLst>
                                        </p:cTn>
                                        <p:tgtEl>
                                          <p:spTgt spid="683038"/>
                                        </p:tgtEl>
                                        <p:attrNameLst>
                                          <p:attrName>style.visibility</p:attrName>
                                        </p:attrNameLst>
                                      </p:cBhvr>
                                      <p:to>
                                        <p:strVal val="visible"/>
                                      </p:to>
                                    </p:set>
                                    <p:anim calcmode="lin" valueType="num">
                                      <p:cBhvr additive="base">
                                        <p:cTn id="85" dur="500" fill="hold"/>
                                        <p:tgtEl>
                                          <p:spTgt spid="683038"/>
                                        </p:tgtEl>
                                        <p:attrNameLst>
                                          <p:attrName>ppt_x</p:attrName>
                                        </p:attrNameLst>
                                      </p:cBhvr>
                                      <p:tavLst>
                                        <p:tav tm="0">
                                          <p:val>
                                            <p:strVal val="1+#ppt_w/2"/>
                                          </p:val>
                                        </p:tav>
                                        <p:tav tm="100000">
                                          <p:val>
                                            <p:strVal val="#ppt_x"/>
                                          </p:val>
                                        </p:tav>
                                      </p:tavLst>
                                    </p:anim>
                                    <p:anim calcmode="lin" valueType="num">
                                      <p:cBhvr additive="base">
                                        <p:cTn id="86" dur="500" fill="hold"/>
                                        <p:tgtEl>
                                          <p:spTgt spid="68303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nodeType="clickEffect">
                                  <p:stCondLst>
                                    <p:cond delay="0"/>
                                  </p:stCondLst>
                                  <p:childTnLst>
                                    <p:set>
                                      <p:cBhvr>
                                        <p:cTn id="90" dur="1" fill="hold">
                                          <p:stCondLst>
                                            <p:cond delay="0"/>
                                          </p:stCondLst>
                                        </p:cTn>
                                        <p:tgtEl>
                                          <p:spTgt spid="683037"/>
                                        </p:tgtEl>
                                        <p:attrNameLst>
                                          <p:attrName>style.visibility</p:attrName>
                                        </p:attrNameLst>
                                      </p:cBhvr>
                                      <p:to>
                                        <p:strVal val="visible"/>
                                      </p:to>
                                    </p:set>
                                    <p:anim calcmode="lin" valueType="num">
                                      <p:cBhvr additive="base">
                                        <p:cTn id="91" dur="500" fill="hold"/>
                                        <p:tgtEl>
                                          <p:spTgt spid="683037"/>
                                        </p:tgtEl>
                                        <p:attrNameLst>
                                          <p:attrName>ppt_x</p:attrName>
                                        </p:attrNameLst>
                                      </p:cBhvr>
                                      <p:tavLst>
                                        <p:tav tm="0">
                                          <p:val>
                                            <p:strVal val="1+#ppt_w/2"/>
                                          </p:val>
                                        </p:tav>
                                        <p:tav tm="100000">
                                          <p:val>
                                            <p:strVal val="#ppt_x"/>
                                          </p:val>
                                        </p:tav>
                                      </p:tavLst>
                                    </p:anim>
                                    <p:anim calcmode="lin" valueType="num">
                                      <p:cBhvr additive="base">
                                        <p:cTn id="92" dur="500" fill="hold"/>
                                        <p:tgtEl>
                                          <p:spTgt spid="683037"/>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9" presetClass="exit" presetSubtype="0" fill="hold" nodeType="clickEffect">
                                  <p:stCondLst>
                                    <p:cond delay="0"/>
                                  </p:stCondLst>
                                  <p:childTnLst>
                                    <p:animEffect transition="out" filter="dissolve">
                                      <p:cBhvr>
                                        <p:cTn id="96" dur="500"/>
                                        <p:tgtEl>
                                          <p:spTgt spid="683037"/>
                                        </p:tgtEl>
                                      </p:cBhvr>
                                    </p:animEffect>
                                    <p:set>
                                      <p:cBhvr>
                                        <p:cTn id="97" dur="1" fill="hold">
                                          <p:stCondLst>
                                            <p:cond delay="499"/>
                                          </p:stCondLst>
                                        </p:cTn>
                                        <p:tgtEl>
                                          <p:spTgt spid="683037"/>
                                        </p:tgtEl>
                                        <p:attrNameLst>
                                          <p:attrName>style.visibility</p:attrName>
                                        </p:attrNameLst>
                                      </p:cBhvr>
                                      <p:to>
                                        <p:strVal val="hidden"/>
                                      </p:to>
                                    </p:set>
                                  </p:childTnLst>
                                </p:cTn>
                              </p:par>
                              <p:par>
                                <p:cTn id="98" presetID="9" presetClass="exit" presetSubtype="0" fill="hold" nodeType="withEffect">
                                  <p:stCondLst>
                                    <p:cond delay="0"/>
                                  </p:stCondLst>
                                  <p:childTnLst>
                                    <p:animEffect transition="out" filter="dissolve">
                                      <p:cBhvr>
                                        <p:cTn id="99" dur="500"/>
                                        <p:tgtEl>
                                          <p:spTgt spid="683038"/>
                                        </p:tgtEl>
                                      </p:cBhvr>
                                    </p:animEffect>
                                    <p:set>
                                      <p:cBhvr>
                                        <p:cTn id="100" dur="1" fill="hold">
                                          <p:stCondLst>
                                            <p:cond delay="499"/>
                                          </p:stCondLst>
                                        </p:cTn>
                                        <p:tgtEl>
                                          <p:spTgt spid="683038"/>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9" presetClass="exit" presetSubtype="0" fill="hold" grpId="1" nodeType="clickEffect">
                                  <p:stCondLst>
                                    <p:cond delay="0"/>
                                  </p:stCondLst>
                                  <p:childTnLst>
                                    <p:animEffect transition="out" filter="dissolve">
                                      <p:cBhvr>
                                        <p:cTn id="104" dur="500"/>
                                        <p:tgtEl>
                                          <p:spTgt spid="32"/>
                                        </p:tgtEl>
                                      </p:cBhvr>
                                    </p:animEffect>
                                    <p:set>
                                      <p:cBhvr>
                                        <p:cTn id="105" dur="1" fill="hold">
                                          <p:stCondLst>
                                            <p:cond delay="499"/>
                                          </p:stCondLst>
                                        </p:cTn>
                                        <p:tgtEl>
                                          <p:spTgt spid="32"/>
                                        </p:tgtEl>
                                        <p:attrNameLst>
                                          <p:attrName>style.visibility</p:attrName>
                                        </p:attrNameLst>
                                      </p:cBhvr>
                                      <p:to>
                                        <p:strVal val="hidden"/>
                                      </p:to>
                                    </p:set>
                                  </p:childTnLst>
                                </p:cTn>
                              </p:par>
                              <p:par>
                                <p:cTn id="106" presetID="9" presetClass="exit" presetSubtype="0" fill="hold" grpId="0" nodeType="withEffect">
                                  <p:stCondLst>
                                    <p:cond delay="0"/>
                                  </p:stCondLst>
                                  <p:childTnLst>
                                    <p:animEffect transition="out" filter="dissolve">
                                      <p:cBhvr>
                                        <p:cTn id="107" dur="500"/>
                                        <p:tgtEl>
                                          <p:spTgt spid="33"/>
                                        </p:tgtEl>
                                      </p:cBhvr>
                                    </p:animEffect>
                                    <p:set>
                                      <p:cBhvr>
                                        <p:cTn id="108" dur="1" fill="hold">
                                          <p:stCondLst>
                                            <p:cond delay="499"/>
                                          </p:stCondLst>
                                        </p:cTn>
                                        <p:tgtEl>
                                          <p:spTgt spid="33"/>
                                        </p:tgtEl>
                                        <p:attrNameLst>
                                          <p:attrName>style.visibility</p:attrName>
                                        </p:attrNameLst>
                                      </p:cBhvr>
                                      <p:to>
                                        <p:strVal val="hidden"/>
                                      </p:to>
                                    </p:set>
                                  </p:childTnLst>
                                </p:cTn>
                              </p:par>
                              <p:par>
                                <p:cTn id="109" presetID="2" presetClass="entr" presetSubtype="2" fill="hold" grpId="0" nodeType="withEffect">
                                  <p:stCondLst>
                                    <p:cond delay="0"/>
                                  </p:stCondLst>
                                  <p:childTnLst>
                                    <p:set>
                                      <p:cBhvr>
                                        <p:cTn id="110" dur="1" fill="hold">
                                          <p:stCondLst>
                                            <p:cond delay="0"/>
                                          </p:stCondLst>
                                        </p:cTn>
                                        <p:tgtEl>
                                          <p:spTgt spid="683039"/>
                                        </p:tgtEl>
                                        <p:attrNameLst>
                                          <p:attrName>style.visibility</p:attrName>
                                        </p:attrNameLst>
                                      </p:cBhvr>
                                      <p:to>
                                        <p:strVal val="visible"/>
                                      </p:to>
                                    </p:set>
                                    <p:anim calcmode="lin" valueType="num">
                                      <p:cBhvr additive="base">
                                        <p:cTn id="111" dur="500" fill="hold"/>
                                        <p:tgtEl>
                                          <p:spTgt spid="683039"/>
                                        </p:tgtEl>
                                        <p:attrNameLst>
                                          <p:attrName>ppt_x</p:attrName>
                                        </p:attrNameLst>
                                      </p:cBhvr>
                                      <p:tavLst>
                                        <p:tav tm="0">
                                          <p:val>
                                            <p:strVal val="1+#ppt_w/2"/>
                                          </p:val>
                                        </p:tav>
                                        <p:tav tm="100000">
                                          <p:val>
                                            <p:strVal val="#ppt_x"/>
                                          </p:val>
                                        </p:tav>
                                      </p:tavLst>
                                    </p:anim>
                                    <p:anim calcmode="lin" valueType="num">
                                      <p:cBhvr additive="base">
                                        <p:cTn id="112" dur="500" fill="hold"/>
                                        <p:tgtEl>
                                          <p:spTgt spid="683039"/>
                                        </p:tgtEl>
                                        <p:attrNameLst>
                                          <p:attrName>ppt_y</p:attrName>
                                        </p:attrNameLst>
                                      </p:cBhvr>
                                      <p:tavLst>
                                        <p:tav tm="0">
                                          <p:val>
                                            <p:strVal val="#ppt_y"/>
                                          </p:val>
                                        </p:tav>
                                        <p:tav tm="100000">
                                          <p:val>
                                            <p:strVal val="#ppt_y"/>
                                          </p:val>
                                        </p:tav>
                                      </p:tavLst>
                                    </p:anim>
                                  </p:childTnLst>
                                </p:cTn>
                              </p:par>
                              <p:par>
                                <p:cTn id="113" presetID="2" presetClass="entr" presetSubtype="2" fill="hold" grpId="0" nodeType="withEffect">
                                  <p:stCondLst>
                                    <p:cond delay="0"/>
                                  </p:stCondLst>
                                  <p:childTnLst>
                                    <p:set>
                                      <p:cBhvr>
                                        <p:cTn id="114" dur="1" fill="hold">
                                          <p:stCondLst>
                                            <p:cond delay="0"/>
                                          </p:stCondLst>
                                        </p:cTn>
                                        <p:tgtEl>
                                          <p:spTgt spid="683042"/>
                                        </p:tgtEl>
                                        <p:attrNameLst>
                                          <p:attrName>style.visibility</p:attrName>
                                        </p:attrNameLst>
                                      </p:cBhvr>
                                      <p:to>
                                        <p:strVal val="visible"/>
                                      </p:to>
                                    </p:set>
                                    <p:anim calcmode="lin" valueType="num">
                                      <p:cBhvr additive="base">
                                        <p:cTn id="115" dur="500" fill="hold"/>
                                        <p:tgtEl>
                                          <p:spTgt spid="683042"/>
                                        </p:tgtEl>
                                        <p:attrNameLst>
                                          <p:attrName>ppt_x</p:attrName>
                                        </p:attrNameLst>
                                      </p:cBhvr>
                                      <p:tavLst>
                                        <p:tav tm="0">
                                          <p:val>
                                            <p:strVal val="1+#ppt_w/2"/>
                                          </p:val>
                                        </p:tav>
                                        <p:tav tm="100000">
                                          <p:val>
                                            <p:strVal val="#ppt_x"/>
                                          </p:val>
                                        </p:tav>
                                      </p:tavLst>
                                    </p:anim>
                                    <p:anim calcmode="lin" valueType="num">
                                      <p:cBhvr additive="base">
                                        <p:cTn id="116" dur="500" fill="hold"/>
                                        <p:tgtEl>
                                          <p:spTgt spid="683042"/>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9" presetClass="exit" presetSubtype="0" fill="hold" grpId="1" nodeType="clickEffect">
                                  <p:stCondLst>
                                    <p:cond delay="0"/>
                                  </p:stCondLst>
                                  <p:childTnLst>
                                    <p:animEffect transition="out" filter="dissolve">
                                      <p:cBhvr>
                                        <p:cTn id="120" dur="500"/>
                                        <p:tgtEl>
                                          <p:spTgt spid="683039"/>
                                        </p:tgtEl>
                                      </p:cBhvr>
                                    </p:animEffect>
                                    <p:set>
                                      <p:cBhvr>
                                        <p:cTn id="121" dur="1" fill="hold">
                                          <p:stCondLst>
                                            <p:cond delay="499"/>
                                          </p:stCondLst>
                                        </p:cTn>
                                        <p:tgtEl>
                                          <p:spTgt spid="683039"/>
                                        </p:tgtEl>
                                        <p:attrNameLst>
                                          <p:attrName>style.visibility</p:attrName>
                                        </p:attrNameLst>
                                      </p:cBhvr>
                                      <p:to>
                                        <p:strVal val="hidden"/>
                                      </p:to>
                                    </p:set>
                                  </p:childTnLst>
                                </p:cTn>
                              </p:par>
                              <p:par>
                                <p:cTn id="122" presetID="9" presetClass="exit" presetSubtype="0" fill="hold" grpId="1" nodeType="withEffect">
                                  <p:stCondLst>
                                    <p:cond delay="0"/>
                                  </p:stCondLst>
                                  <p:childTnLst>
                                    <p:animEffect transition="out" filter="dissolve">
                                      <p:cBhvr>
                                        <p:cTn id="123" dur="500"/>
                                        <p:tgtEl>
                                          <p:spTgt spid="683042"/>
                                        </p:tgtEl>
                                      </p:cBhvr>
                                    </p:animEffect>
                                    <p:set>
                                      <p:cBhvr>
                                        <p:cTn id="124" dur="1" fill="hold">
                                          <p:stCondLst>
                                            <p:cond delay="499"/>
                                          </p:stCondLst>
                                        </p:cTn>
                                        <p:tgtEl>
                                          <p:spTgt spid="683042"/>
                                        </p:tgtEl>
                                        <p:attrNameLst>
                                          <p:attrName>style.visibility</p:attrName>
                                        </p:attrNameLst>
                                      </p:cBhvr>
                                      <p:to>
                                        <p:strVal val="hidden"/>
                                      </p:to>
                                    </p:set>
                                  </p:childTnLst>
                                </p:cTn>
                              </p:par>
                              <p:par>
                                <p:cTn id="125" presetID="2" presetClass="entr" presetSubtype="2" fill="hold" grpId="0" nodeType="withEffect">
                                  <p:stCondLst>
                                    <p:cond delay="0"/>
                                  </p:stCondLst>
                                  <p:childTnLst>
                                    <p:set>
                                      <p:cBhvr>
                                        <p:cTn id="126" dur="1" fill="hold">
                                          <p:stCondLst>
                                            <p:cond delay="0"/>
                                          </p:stCondLst>
                                        </p:cTn>
                                        <p:tgtEl>
                                          <p:spTgt spid="683043"/>
                                        </p:tgtEl>
                                        <p:attrNameLst>
                                          <p:attrName>style.visibility</p:attrName>
                                        </p:attrNameLst>
                                      </p:cBhvr>
                                      <p:to>
                                        <p:strVal val="visible"/>
                                      </p:to>
                                    </p:set>
                                    <p:anim calcmode="lin" valueType="num">
                                      <p:cBhvr additive="base">
                                        <p:cTn id="127" dur="500" fill="hold"/>
                                        <p:tgtEl>
                                          <p:spTgt spid="683043"/>
                                        </p:tgtEl>
                                        <p:attrNameLst>
                                          <p:attrName>ppt_x</p:attrName>
                                        </p:attrNameLst>
                                      </p:cBhvr>
                                      <p:tavLst>
                                        <p:tav tm="0">
                                          <p:val>
                                            <p:strVal val="1+#ppt_w/2"/>
                                          </p:val>
                                        </p:tav>
                                        <p:tav tm="100000">
                                          <p:val>
                                            <p:strVal val="#ppt_x"/>
                                          </p:val>
                                        </p:tav>
                                      </p:tavLst>
                                    </p:anim>
                                    <p:anim calcmode="lin" valueType="num">
                                      <p:cBhvr additive="base">
                                        <p:cTn id="128" dur="500" fill="hold"/>
                                        <p:tgtEl>
                                          <p:spTgt spid="683043"/>
                                        </p:tgtEl>
                                        <p:attrNameLst>
                                          <p:attrName>ppt_y</p:attrName>
                                        </p:attrNameLst>
                                      </p:cBhvr>
                                      <p:tavLst>
                                        <p:tav tm="0">
                                          <p:val>
                                            <p:strVal val="#ppt_y"/>
                                          </p:val>
                                        </p:tav>
                                        <p:tav tm="100000">
                                          <p:val>
                                            <p:strVal val="#ppt_y"/>
                                          </p:val>
                                        </p:tav>
                                      </p:tavLst>
                                    </p:anim>
                                  </p:childTnLst>
                                </p:cTn>
                              </p:par>
                              <p:par>
                                <p:cTn id="129" presetID="2" presetClass="entr" presetSubtype="2" fill="hold" grpId="0" nodeType="withEffect">
                                  <p:stCondLst>
                                    <p:cond delay="0"/>
                                  </p:stCondLst>
                                  <p:childTnLst>
                                    <p:set>
                                      <p:cBhvr>
                                        <p:cTn id="130" dur="1" fill="hold">
                                          <p:stCondLst>
                                            <p:cond delay="0"/>
                                          </p:stCondLst>
                                        </p:cTn>
                                        <p:tgtEl>
                                          <p:spTgt spid="683046"/>
                                        </p:tgtEl>
                                        <p:attrNameLst>
                                          <p:attrName>style.visibility</p:attrName>
                                        </p:attrNameLst>
                                      </p:cBhvr>
                                      <p:to>
                                        <p:strVal val="visible"/>
                                      </p:to>
                                    </p:set>
                                    <p:anim calcmode="lin" valueType="num">
                                      <p:cBhvr additive="base">
                                        <p:cTn id="131" dur="500" fill="hold"/>
                                        <p:tgtEl>
                                          <p:spTgt spid="683046"/>
                                        </p:tgtEl>
                                        <p:attrNameLst>
                                          <p:attrName>ppt_x</p:attrName>
                                        </p:attrNameLst>
                                      </p:cBhvr>
                                      <p:tavLst>
                                        <p:tav tm="0">
                                          <p:val>
                                            <p:strVal val="1+#ppt_w/2"/>
                                          </p:val>
                                        </p:tav>
                                        <p:tav tm="100000">
                                          <p:val>
                                            <p:strVal val="#ppt_x"/>
                                          </p:val>
                                        </p:tav>
                                      </p:tavLst>
                                    </p:anim>
                                    <p:anim calcmode="lin" valueType="num">
                                      <p:cBhvr additive="base">
                                        <p:cTn id="132" dur="500" fill="hold"/>
                                        <p:tgtEl>
                                          <p:spTgt spid="683046"/>
                                        </p:tgtEl>
                                        <p:attrNameLst>
                                          <p:attrName>ppt_y</p:attrName>
                                        </p:attrNameLst>
                                      </p:cBhvr>
                                      <p:tavLst>
                                        <p:tav tm="0">
                                          <p:val>
                                            <p:strVal val="#ppt_y"/>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9" presetClass="exit" presetSubtype="0" fill="hold" grpId="1" nodeType="clickEffect">
                                  <p:stCondLst>
                                    <p:cond delay="0"/>
                                  </p:stCondLst>
                                  <p:childTnLst>
                                    <p:animEffect transition="out" filter="dissolve">
                                      <p:cBhvr>
                                        <p:cTn id="136" dur="500"/>
                                        <p:tgtEl>
                                          <p:spTgt spid="683043"/>
                                        </p:tgtEl>
                                      </p:cBhvr>
                                    </p:animEffect>
                                    <p:set>
                                      <p:cBhvr>
                                        <p:cTn id="137" dur="1" fill="hold">
                                          <p:stCondLst>
                                            <p:cond delay="499"/>
                                          </p:stCondLst>
                                        </p:cTn>
                                        <p:tgtEl>
                                          <p:spTgt spid="683043"/>
                                        </p:tgtEl>
                                        <p:attrNameLst>
                                          <p:attrName>style.visibility</p:attrName>
                                        </p:attrNameLst>
                                      </p:cBhvr>
                                      <p:to>
                                        <p:strVal val="hidden"/>
                                      </p:to>
                                    </p:set>
                                  </p:childTnLst>
                                </p:cTn>
                              </p:par>
                              <p:par>
                                <p:cTn id="138" presetID="9" presetClass="exit" presetSubtype="0" fill="hold" grpId="1" nodeType="withEffect">
                                  <p:stCondLst>
                                    <p:cond delay="0"/>
                                  </p:stCondLst>
                                  <p:childTnLst>
                                    <p:animEffect transition="out" filter="dissolve">
                                      <p:cBhvr>
                                        <p:cTn id="139" dur="500"/>
                                        <p:tgtEl>
                                          <p:spTgt spid="683046"/>
                                        </p:tgtEl>
                                      </p:cBhvr>
                                    </p:animEffect>
                                    <p:set>
                                      <p:cBhvr>
                                        <p:cTn id="140" dur="1" fill="hold">
                                          <p:stCondLst>
                                            <p:cond delay="499"/>
                                          </p:stCondLst>
                                        </p:cTn>
                                        <p:tgtEl>
                                          <p:spTgt spid="683046"/>
                                        </p:tgtEl>
                                        <p:attrNameLst>
                                          <p:attrName>style.visibility</p:attrName>
                                        </p:attrNameLst>
                                      </p:cBhvr>
                                      <p:to>
                                        <p:strVal val="hidden"/>
                                      </p:to>
                                    </p:set>
                                  </p:childTnLst>
                                </p:cTn>
                              </p:par>
                              <p:par>
                                <p:cTn id="141" presetID="2" presetClass="entr" presetSubtype="2" fill="hold" grpId="0" nodeType="withEffect">
                                  <p:stCondLst>
                                    <p:cond delay="0"/>
                                  </p:stCondLst>
                                  <p:childTnLst>
                                    <p:set>
                                      <p:cBhvr>
                                        <p:cTn id="142" dur="1" fill="hold">
                                          <p:stCondLst>
                                            <p:cond delay="0"/>
                                          </p:stCondLst>
                                        </p:cTn>
                                        <p:tgtEl>
                                          <p:spTgt spid="683050"/>
                                        </p:tgtEl>
                                        <p:attrNameLst>
                                          <p:attrName>style.visibility</p:attrName>
                                        </p:attrNameLst>
                                      </p:cBhvr>
                                      <p:to>
                                        <p:strVal val="visible"/>
                                      </p:to>
                                    </p:set>
                                    <p:anim calcmode="lin" valueType="num">
                                      <p:cBhvr additive="base">
                                        <p:cTn id="143" dur="500" fill="hold"/>
                                        <p:tgtEl>
                                          <p:spTgt spid="683050"/>
                                        </p:tgtEl>
                                        <p:attrNameLst>
                                          <p:attrName>ppt_x</p:attrName>
                                        </p:attrNameLst>
                                      </p:cBhvr>
                                      <p:tavLst>
                                        <p:tav tm="0">
                                          <p:val>
                                            <p:strVal val="1+#ppt_w/2"/>
                                          </p:val>
                                        </p:tav>
                                        <p:tav tm="100000">
                                          <p:val>
                                            <p:strVal val="#ppt_x"/>
                                          </p:val>
                                        </p:tav>
                                      </p:tavLst>
                                    </p:anim>
                                    <p:anim calcmode="lin" valueType="num">
                                      <p:cBhvr additive="base">
                                        <p:cTn id="144" dur="500" fill="hold"/>
                                        <p:tgtEl>
                                          <p:spTgt spid="683050"/>
                                        </p:tgtEl>
                                        <p:attrNameLst>
                                          <p:attrName>ppt_y</p:attrName>
                                        </p:attrNameLst>
                                      </p:cBhvr>
                                      <p:tavLst>
                                        <p:tav tm="0">
                                          <p:val>
                                            <p:strVal val="#ppt_y"/>
                                          </p:val>
                                        </p:tav>
                                        <p:tav tm="100000">
                                          <p:val>
                                            <p:strVal val="#ppt_y"/>
                                          </p:val>
                                        </p:tav>
                                      </p:tavLst>
                                    </p:anim>
                                  </p:childTnLst>
                                </p:cTn>
                              </p:par>
                              <p:par>
                                <p:cTn id="145" presetID="2" presetClass="entr" presetSubtype="2" fill="hold" grpId="0" nodeType="withEffect">
                                  <p:stCondLst>
                                    <p:cond delay="0"/>
                                  </p:stCondLst>
                                  <p:childTnLst>
                                    <p:set>
                                      <p:cBhvr>
                                        <p:cTn id="146" dur="1" fill="hold">
                                          <p:stCondLst>
                                            <p:cond delay="0"/>
                                          </p:stCondLst>
                                        </p:cTn>
                                        <p:tgtEl>
                                          <p:spTgt spid="683051"/>
                                        </p:tgtEl>
                                        <p:attrNameLst>
                                          <p:attrName>style.visibility</p:attrName>
                                        </p:attrNameLst>
                                      </p:cBhvr>
                                      <p:to>
                                        <p:strVal val="visible"/>
                                      </p:to>
                                    </p:set>
                                    <p:anim calcmode="lin" valueType="num">
                                      <p:cBhvr additive="base">
                                        <p:cTn id="147" dur="500" fill="hold"/>
                                        <p:tgtEl>
                                          <p:spTgt spid="683051"/>
                                        </p:tgtEl>
                                        <p:attrNameLst>
                                          <p:attrName>ppt_x</p:attrName>
                                        </p:attrNameLst>
                                      </p:cBhvr>
                                      <p:tavLst>
                                        <p:tav tm="0">
                                          <p:val>
                                            <p:strVal val="1+#ppt_w/2"/>
                                          </p:val>
                                        </p:tav>
                                        <p:tav tm="100000">
                                          <p:val>
                                            <p:strVal val="#ppt_x"/>
                                          </p:val>
                                        </p:tav>
                                      </p:tavLst>
                                    </p:anim>
                                    <p:anim calcmode="lin" valueType="num">
                                      <p:cBhvr additive="base">
                                        <p:cTn id="148" dur="500" fill="hold"/>
                                        <p:tgtEl>
                                          <p:spTgt spid="683051"/>
                                        </p:tgtEl>
                                        <p:attrNameLst>
                                          <p:attrName>ppt_y</p:attrName>
                                        </p:attrNameLst>
                                      </p:cBhvr>
                                      <p:tavLst>
                                        <p:tav tm="0">
                                          <p:val>
                                            <p:strVal val="#ppt_y"/>
                                          </p:val>
                                        </p:tav>
                                        <p:tav tm="100000">
                                          <p:val>
                                            <p:strVal val="#ppt_y"/>
                                          </p:val>
                                        </p:tav>
                                      </p:tavLst>
                                    </p:anim>
                                  </p:childTnLst>
                                </p:cTn>
                              </p:par>
                            </p:childTnLst>
                          </p:cTn>
                        </p:par>
                      </p:childTnLst>
                    </p:cTn>
                  </p:par>
                  <p:par>
                    <p:cTn id="149" fill="hold">
                      <p:stCondLst>
                        <p:cond delay="indefinite"/>
                      </p:stCondLst>
                      <p:childTnLst>
                        <p:par>
                          <p:cTn id="150" fill="hold">
                            <p:stCondLst>
                              <p:cond delay="0"/>
                            </p:stCondLst>
                            <p:childTnLst>
                              <p:par>
                                <p:cTn id="151" presetID="9" presetClass="exit" presetSubtype="0" fill="hold" grpId="1" nodeType="clickEffect">
                                  <p:stCondLst>
                                    <p:cond delay="0"/>
                                  </p:stCondLst>
                                  <p:childTnLst>
                                    <p:animEffect transition="out" filter="dissolve">
                                      <p:cBhvr>
                                        <p:cTn id="152" dur="500"/>
                                        <p:tgtEl>
                                          <p:spTgt spid="683050"/>
                                        </p:tgtEl>
                                      </p:cBhvr>
                                    </p:animEffect>
                                    <p:set>
                                      <p:cBhvr>
                                        <p:cTn id="153" dur="1" fill="hold">
                                          <p:stCondLst>
                                            <p:cond delay="499"/>
                                          </p:stCondLst>
                                        </p:cTn>
                                        <p:tgtEl>
                                          <p:spTgt spid="683050"/>
                                        </p:tgtEl>
                                        <p:attrNameLst>
                                          <p:attrName>style.visibility</p:attrName>
                                        </p:attrNameLst>
                                      </p:cBhvr>
                                      <p:to>
                                        <p:strVal val="hidden"/>
                                      </p:to>
                                    </p:set>
                                  </p:childTnLst>
                                </p:cTn>
                              </p:par>
                              <p:par>
                                <p:cTn id="154" presetID="9" presetClass="exit" presetSubtype="0" fill="hold" grpId="1" nodeType="withEffect">
                                  <p:stCondLst>
                                    <p:cond delay="0"/>
                                  </p:stCondLst>
                                  <p:childTnLst>
                                    <p:animEffect transition="out" filter="dissolve">
                                      <p:cBhvr>
                                        <p:cTn id="155" dur="500"/>
                                        <p:tgtEl>
                                          <p:spTgt spid="683051"/>
                                        </p:tgtEl>
                                      </p:cBhvr>
                                    </p:animEffect>
                                    <p:set>
                                      <p:cBhvr>
                                        <p:cTn id="156" dur="1" fill="hold">
                                          <p:stCondLst>
                                            <p:cond delay="499"/>
                                          </p:stCondLst>
                                        </p:cTn>
                                        <p:tgtEl>
                                          <p:spTgt spid="683051"/>
                                        </p:tgtEl>
                                        <p:attrNameLst>
                                          <p:attrName>style.visibility</p:attrName>
                                        </p:attrNameLst>
                                      </p:cBhvr>
                                      <p:to>
                                        <p:strVal val="hidden"/>
                                      </p:to>
                                    </p:set>
                                  </p:childTnLst>
                                </p:cTn>
                              </p:par>
                              <p:par>
                                <p:cTn id="157" presetID="2" presetClass="entr" presetSubtype="2" fill="hold" grpId="0" nodeType="withEffect">
                                  <p:stCondLst>
                                    <p:cond delay="0"/>
                                  </p:stCondLst>
                                  <p:childTnLst>
                                    <p:set>
                                      <p:cBhvr>
                                        <p:cTn id="158" dur="1" fill="hold">
                                          <p:stCondLst>
                                            <p:cond delay="0"/>
                                          </p:stCondLst>
                                        </p:cTn>
                                        <p:tgtEl>
                                          <p:spTgt spid="683041"/>
                                        </p:tgtEl>
                                        <p:attrNameLst>
                                          <p:attrName>style.visibility</p:attrName>
                                        </p:attrNameLst>
                                      </p:cBhvr>
                                      <p:to>
                                        <p:strVal val="visible"/>
                                      </p:to>
                                    </p:set>
                                    <p:anim calcmode="lin" valueType="num">
                                      <p:cBhvr additive="base">
                                        <p:cTn id="159" dur="500" fill="hold"/>
                                        <p:tgtEl>
                                          <p:spTgt spid="683041"/>
                                        </p:tgtEl>
                                        <p:attrNameLst>
                                          <p:attrName>ppt_x</p:attrName>
                                        </p:attrNameLst>
                                      </p:cBhvr>
                                      <p:tavLst>
                                        <p:tav tm="0">
                                          <p:val>
                                            <p:strVal val="1+#ppt_w/2"/>
                                          </p:val>
                                        </p:tav>
                                        <p:tav tm="100000">
                                          <p:val>
                                            <p:strVal val="#ppt_x"/>
                                          </p:val>
                                        </p:tav>
                                      </p:tavLst>
                                    </p:anim>
                                    <p:anim calcmode="lin" valueType="num">
                                      <p:cBhvr additive="base">
                                        <p:cTn id="160" dur="500" fill="hold"/>
                                        <p:tgtEl>
                                          <p:spTgt spid="683041"/>
                                        </p:tgtEl>
                                        <p:attrNameLst>
                                          <p:attrName>ppt_y</p:attrName>
                                        </p:attrNameLst>
                                      </p:cBhvr>
                                      <p:tavLst>
                                        <p:tav tm="0">
                                          <p:val>
                                            <p:strVal val="#ppt_y"/>
                                          </p:val>
                                        </p:tav>
                                        <p:tav tm="100000">
                                          <p:val>
                                            <p:strVal val="#ppt_y"/>
                                          </p:val>
                                        </p:tav>
                                      </p:tavLst>
                                    </p:anim>
                                  </p:childTnLst>
                                </p:cTn>
                              </p:par>
                              <p:par>
                                <p:cTn id="161" presetID="2" presetClass="entr" presetSubtype="2" fill="hold" grpId="0" nodeType="withEffect">
                                  <p:stCondLst>
                                    <p:cond delay="0"/>
                                  </p:stCondLst>
                                  <p:childTnLst>
                                    <p:set>
                                      <p:cBhvr>
                                        <p:cTn id="162" dur="1" fill="hold">
                                          <p:stCondLst>
                                            <p:cond delay="0"/>
                                          </p:stCondLst>
                                        </p:cTn>
                                        <p:tgtEl>
                                          <p:spTgt spid="683044"/>
                                        </p:tgtEl>
                                        <p:attrNameLst>
                                          <p:attrName>style.visibility</p:attrName>
                                        </p:attrNameLst>
                                      </p:cBhvr>
                                      <p:to>
                                        <p:strVal val="visible"/>
                                      </p:to>
                                    </p:set>
                                    <p:anim calcmode="lin" valueType="num">
                                      <p:cBhvr additive="base">
                                        <p:cTn id="163" dur="500" fill="hold"/>
                                        <p:tgtEl>
                                          <p:spTgt spid="683044"/>
                                        </p:tgtEl>
                                        <p:attrNameLst>
                                          <p:attrName>ppt_x</p:attrName>
                                        </p:attrNameLst>
                                      </p:cBhvr>
                                      <p:tavLst>
                                        <p:tav tm="0">
                                          <p:val>
                                            <p:strVal val="1+#ppt_w/2"/>
                                          </p:val>
                                        </p:tav>
                                        <p:tav tm="100000">
                                          <p:val>
                                            <p:strVal val="#ppt_x"/>
                                          </p:val>
                                        </p:tav>
                                      </p:tavLst>
                                    </p:anim>
                                    <p:anim calcmode="lin" valueType="num">
                                      <p:cBhvr additive="base">
                                        <p:cTn id="164" dur="500" fill="hold"/>
                                        <p:tgtEl>
                                          <p:spTgt spid="683044"/>
                                        </p:tgtEl>
                                        <p:attrNameLst>
                                          <p:attrName>ppt_y</p:attrName>
                                        </p:attrNameLst>
                                      </p:cBhvr>
                                      <p:tavLst>
                                        <p:tav tm="0">
                                          <p:val>
                                            <p:strVal val="#ppt_y"/>
                                          </p:val>
                                        </p:tav>
                                        <p:tav tm="100000">
                                          <p:val>
                                            <p:strVal val="#ppt_y"/>
                                          </p:val>
                                        </p:tav>
                                      </p:tavLst>
                                    </p:anim>
                                  </p:childTnLst>
                                </p:cTn>
                              </p:par>
                              <p:par>
                                <p:cTn id="165" presetID="2" presetClass="entr" presetSubtype="2" fill="hold" grpId="0" nodeType="withEffect">
                                  <p:stCondLst>
                                    <p:cond delay="0"/>
                                  </p:stCondLst>
                                  <p:childTnLst>
                                    <p:set>
                                      <p:cBhvr>
                                        <p:cTn id="166" dur="1" fill="hold">
                                          <p:stCondLst>
                                            <p:cond delay="0"/>
                                          </p:stCondLst>
                                        </p:cTn>
                                        <p:tgtEl>
                                          <p:spTgt spid="683045"/>
                                        </p:tgtEl>
                                        <p:attrNameLst>
                                          <p:attrName>style.visibility</p:attrName>
                                        </p:attrNameLst>
                                      </p:cBhvr>
                                      <p:to>
                                        <p:strVal val="visible"/>
                                      </p:to>
                                    </p:set>
                                    <p:anim calcmode="lin" valueType="num">
                                      <p:cBhvr additive="base">
                                        <p:cTn id="167" dur="500" fill="hold"/>
                                        <p:tgtEl>
                                          <p:spTgt spid="683045"/>
                                        </p:tgtEl>
                                        <p:attrNameLst>
                                          <p:attrName>ppt_x</p:attrName>
                                        </p:attrNameLst>
                                      </p:cBhvr>
                                      <p:tavLst>
                                        <p:tav tm="0">
                                          <p:val>
                                            <p:strVal val="1+#ppt_w/2"/>
                                          </p:val>
                                        </p:tav>
                                        <p:tav tm="100000">
                                          <p:val>
                                            <p:strVal val="#ppt_x"/>
                                          </p:val>
                                        </p:tav>
                                      </p:tavLst>
                                    </p:anim>
                                    <p:anim calcmode="lin" valueType="num">
                                      <p:cBhvr additive="base">
                                        <p:cTn id="168" dur="500" fill="hold"/>
                                        <p:tgtEl>
                                          <p:spTgt spid="683045"/>
                                        </p:tgtEl>
                                        <p:attrNameLst>
                                          <p:attrName>ppt_y</p:attrName>
                                        </p:attrNameLst>
                                      </p:cBhvr>
                                      <p:tavLst>
                                        <p:tav tm="0">
                                          <p:val>
                                            <p:strVal val="#ppt_y"/>
                                          </p:val>
                                        </p:tav>
                                        <p:tav tm="100000">
                                          <p:val>
                                            <p:strVal val="#ppt_y"/>
                                          </p:val>
                                        </p:tav>
                                      </p:tavLst>
                                    </p:anim>
                                  </p:childTnLst>
                                </p:cTn>
                              </p:par>
                              <p:par>
                                <p:cTn id="169" presetID="23" presetClass="entr" presetSubtype="16" fill="hold" grpId="0" nodeType="withEffect">
                                  <p:stCondLst>
                                    <p:cond delay="0"/>
                                  </p:stCondLst>
                                  <p:childTnLst>
                                    <p:set>
                                      <p:cBhvr>
                                        <p:cTn id="170" dur="1" fill="hold">
                                          <p:stCondLst>
                                            <p:cond delay="0"/>
                                          </p:stCondLst>
                                        </p:cTn>
                                        <p:tgtEl>
                                          <p:spTgt spid="683047"/>
                                        </p:tgtEl>
                                        <p:attrNameLst>
                                          <p:attrName>style.visibility</p:attrName>
                                        </p:attrNameLst>
                                      </p:cBhvr>
                                      <p:to>
                                        <p:strVal val="visible"/>
                                      </p:to>
                                    </p:set>
                                    <p:anim calcmode="lin" valueType="num">
                                      <p:cBhvr>
                                        <p:cTn id="171" dur="500" fill="hold"/>
                                        <p:tgtEl>
                                          <p:spTgt spid="683047"/>
                                        </p:tgtEl>
                                        <p:attrNameLst>
                                          <p:attrName>ppt_w</p:attrName>
                                        </p:attrNameLst>
                                      </p:cBhvr>
                                      <p:tavLst>
                                        <p:tav tm="0">
                                          <p:val>
                                            <p:fltVal val="0"/>
                                          </p:val>
                                        </p:tav>
                                        <p:tav tm="100000">
                                          <p:val>
                                            <p:strVal val="#ppt_w"/>
                                          </p:val>
                                        </p:tav>
                                      </p:tavLst>
                                    </p:anim>
                                    <p:anim calcmode="lin" valueType="num">
                                      <p:cBhvr>
                                        <p:cTn id="172" dur="500" fill="hold"/>
                                        <p:tgtEl>
                                          <p:spTgt spid="683047"/>
                                        </p:tgtEl>
                                        <p:attrNameLst>
                                          <p:attrName>ppt_h</p:attrName>
                                        </p:attrNameLst>
                                      </p:cBhvr>
                                      <p:tavLst>
                                        <p:tav tm="0">
                                          <p:val>
                                            <p:fltVal val="0"/>
                                          </p:val>
                                        </p:tav>
                                        <p:tav tm="100000">
                                          <p:val>
                                            <p:strVal val="#ppt_h"/>
                                          </p:val>
                                        </p:tav>
                                      </p:tavLst>
                                    </p:anim>
                                  </p:childTnLst>
                                </p:cTn>
                              </p:par>
                              <p:par>
                                <p:cTn id="173" presetID="23" presetClass="entr" presetSubtype="16" fill="hold" grpId="0" nodeType="withEffect">
                                  <p:stCondLst>
                                    <p:cond delay="0"/>
                                  </p:stCondLst>
                                  <p:childTnLst>
                                    <p:set>
                                      <p:cBhvr>
                                        <p:cTn id="174" dur="1" fill="hold">
                                          <p:stCondLst>
                                            <p:cond delay="0"/>
                                          </p:stCondLst>
                                        </p:cTn>
                                        <p:tgtEl>
                                          <p:spTgt spid="683048"/>
                                        </p:tgtEl>
                                        <p:attrNameLst>
                                          <p:attrName>style.visibility</p:attrName>
                                        </p:attrNameLst>
                                      </p:cBhvr>
                                      <p:to>
                                        <p:strVal val="visible"/>
                                      </p:to>
                                    </p:set>
                                    <p:anim calcmode="lin" valueType="num">
                                      <p:cBhvr>
                                        <p:cTn id="175" dur="500" fill="hold"/>
                                        <p:tgtEl>
                                          <p:spTgt spid="683048"/>
                                        </p:tgtEl>
                                        <p:attrNameLst>
                                          <p:attrName>ppt_w</p:attrName>
                                        </p:attrNameLst>
                                      </p:cBhvr>
                                      <p:tavLst>
                                        <p:tav tm="0">
                                          <p:val>
                                            <p:fltVal val="0"/>
                                          </p:val>
                                        </p:tav>
                                        <p:tav tm="100000">
                                          <p:val>
                                            <p:strVal val="#ppt_w"/>
                                          </p:val>
                                        </p:tav>
                                      </p:tavLst>
                                    </p:anim>
                                    <p:anim calcmode="lin" valueType="num">
                                      <p:cBhvr>
                                        <p:cTn id="176" dur="500" fill="hold"/>
                                        <p:tgtEl>
                                          <p:spTgt spid="683048"/>
                                        </p:tgtEl>
                                        <p:attrNameLst>
                                          <p:attrName>ppt_h</p:attrName>
                                        </p:attrNameLst>
                                      </p:cBhvr>
                                      <p:tavLst>
                                        <p:tav tm="0">
                                          <p:val>
                                            <p:fltVal val="0"/>
                                          </p:val>
                                        </p:tav>
                                        <p:tav tm="100000">
                                          <p:val>
                                            <p:strVal val="#ppt_h"/>
                                          </p:val>
                                        </p:tav>
                                      </p:tavLst>
                                    </p:anim>
                                  </p:childTnLst>
                                </p:cTn>
                              </p:par>
                              <p:par>
                                <p:cTn id="177" presetID="23" presetClass="entr" presetSubtype="16" fill="hold" grpId="0" nodeType="withEffect">
                                  <p:stCondLst>
                                    <p:cond delay="0"/>
                                  </p:stCondLst>
                                  <p:childTnLst>
                                    <p:set>
                                      <p:cBhvr>
                                        <p:cTn id="178" dur="1" fill="hold">
                                          <p:stCondLst>
                                            <p:cond delay="0"/>
                                          </p:stCondLst>
                                        </p:cTn>
                                        <p:tgtEl>
                                          <p:spTgt spid="683049"/>
                                        </p:tgtEl>
                                        <p:attrNameLst>
                                          <p:attrName>style.visibility</p:attrName>
                                        </p:attrNameLst>
                                      </p:cBhvr>
                                      <p:to>
                                        <p:strVal val="visible"/>
                                      </p:to>
                                    </p:set>
                                    <p:anim calcmode="lin" valueType="num">
                                      <p:cBhvr>
                                        <p:cTn id="179" dur="500" fill="hold"/>
                                        <p:tgtEl>
                                          <p:spTgt spid="683049"/>
                                        </p:tgtEl>
                                        <p:attrNameLst>
                                          <p:attrName>ppt_w</p:attrName>
                                        </p:attrNameLst>
                                      </p:cBhvr>
                                      <p:tavLst>
                                        <p:tav tm="0">
                                          <p:val>
                                            <p:fltVal val="0"/>
                                          </p:val>
                                        </p:tav>
                                        <p:tav tm="100000">
                                          <p:val>
                                            <p:strVal val="#ppt_w"/>
                                          </p:val>
                                        </p:tav>
                                      </p:tavLst>
                                    </p:anim>
                                    <p:anim calcmode="lin" valueType="num">
                                      <p:cBhvr>
                                        <p:cTn id="180" dur="500" fill="hold"/>
                                        <p:tgtEl>
                                          <p:spTgt spid="68304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3045" grpId="0" animBg="1"/>
      <p:bldP spid="683044" grpId="0" animBg="1"/>
      <p:bldP spid="683041" grpId="0" animBg="1"/>
      <p:bldP spid="683012" grpId="0" animBg="1"/>
      <p:bldP spid="683013" grpId="0" animBg="1"/>
      <p:bldP spid="683014" grpId="0" animBg="1"/>
      <p:bldP spid="683015" grpId="0" animBg="1"/>
      <p:bldP spid="683016" grpId="0" animBg="1"/>
      <p:bldP spid="683029" grpId="0"/>
      <p:bldP spid="683030" grpId="0" animBg="1"/>
      <p:bldP spid="683031" grpId="0" animBg="1"/>
      <p:bldP spid="683033" grpId="0" animBg="1"/>
      <p:bldP spid="683034" grpId="0" animBg="1"/>
      <p:bldP spid="683035" grpId="0"/>
      <p:bldP spid="683036" grpId="0" animBg="1"/>
      <p:bldP spid="683039" grpId="0" animBg="1"/>
      <p:bldP spid="683039" grpId="1" animBg="1"/>
      <p:bldP spid="683042" grpId="0" animBg="1"/>
      <p:bldP spid="683042" grpId="1" animBg="1"/>
      <p:bldP spid="683043" grpId="0" animBg="1"/>
      <p:bldP spid="683043" grpId="1" animBg="1"/>
      <p:bldP spid="683046" grpId="0" animBg="1"/>
      <p:bldP spid="683046" grpId="1" animBg="1"/>
      <p:bldP spid="683047" grpId="0" animBg="1"/>
      <p:bldP spid="683048" grpId="0" animBg="1"/>
      <p:bldP spid="683049" grpId="0" animBg="1"/>
      <p:bldP spid="683050" grpId="0" animBg="1"/>
      <p:bldP spid="683050" grpId="1" animBg="1"/>
      <p:bldP spid="683051" grpId="0" animBg="1"/>
      <p:bldP spid="683051" grpId="1" animBg="1"/>
      <p:bldP spid="30" grpId="0" animBg="1"/>
      <p:bldP spid="31" grpId="0" animBg="1"/>
      <p:bldP spid="32" grpId="0" animBg="1"/>
      <p:bldP spid="32" grpId="1" animBg="1"/>
      <p:bldP spid="32" grpId="2" animBg="1"/>
      <p:bldP spid="33"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84114A17-BD69-4A7D-9CCC-97A53BAE54FF}" type="slidenum">
              <a:rPr lang="en-US"/>
              <a:pPr/>
              <a:t>33</a:t>
            </a:fld>
            <a:endParaRPr lang="en-US" dirty="0"/>
          </a:p>
        </p:txBody>
      </p:sp>
      <p:sp>
        <p:nvSpPr>
          <p:cNvPr id="686082" name="Text Box 2"/>
          <p:cNvSpPr txBox="1">
            <a:spLocks noChangeArrowheads="1"/>
          </p:cNvSpPr>
          <p:nvPr/>
        </p:nvSpPr>
        <p:spPr bwMode="auto">
          <a:xfrm>
            <a:off x="7362825" y="408146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Cap. Reqmts. Planning</a:t>
            </a:r>
            <a:endParaRPr lang="en-CA"/>
          </a:p>
        </p:txBody>
      </p:sp>
      <p:sp>
        <p:nvSpPr>
          <p:cNvPr id="686083" name="Text Box 3"/>
          <p:cNvSpPr txBox="1">
            <a:spLocks noChangeArrowheads="1"/>
          </p:cNvSpPr>
          <p:nvPr/>
        </p:nvSpPr>
        <p:spPr bwMode="auto">
          <a:xfrm>
            <a:off x="7362825" y="316071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Rough Cut Capacity Plan</a:t>
            </a:r>
            <a:endParaRPr lang="en-CA"/>
          </a:p>
        </p:txBody>
      </p:sp>
      <p:sp>
        <p:nvSpPr>
          <p:cNvPr id="686084" name="Text Box 4"/>
          <p:cNvSpPr txBox="1">
            <a:spLocks noChangeArrowheads="1"/>
          </p:cNvSpPr>
          <p:nvPr/>
        </p:nvSpPr>
        <p:spPr bwMode="auto">
          <a:xfrm>
            <a:off x="7362825" y="2200275"/>
            <a:ext cx="3035300" cy="376238"/>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Aggregate Capacity Plan</a:t>
            </a:r>
            <a:endParaRPr lang="en-CA"/>
          </a:p>
        </p:txBody>
      </p:sp>
      <p:sp>
        <p:nvSpPr>
          <p:cNvPr id="686098" name="Text Box 18"/>
          <p:cNvSpPr txBox="1">
            <a:spLocks noChangeArrowheads="1"/>
          </p:cNvSpPr>
          <p:nvPr/>
        </p:nvSpPr>
        <p:spPr bwMode="auto">
          <a:xfrm>
            <a:off x="7362825" y="1585914"/>
            <a:ext cx="3035300" cy="410881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Strategic Business Planning</a:t>
            </a:r>
            <a:endParaRPr lang="en-CA" dirty="0"/>
          </a:p>
          <a:p>
            <a:pPr>
              <a:spcBef>
                <a:spcPct val="50000"/>
              </a:spcBef>
            </a:pPr>
            <a:r>
              <a:rPr lang="en-CA" dirty="0"/>
              <a:t>– highest level of firm, Senior Mgmt </a:t>
            </a:r>
          </a:p>
          <a:p>
            <a:pPr>
              <a:spcBef>
                <a:spcPct val="50000"/>
              </a:spcBef>
              <a:buFontTx/>
              <a:buChar char="-"/>
            </a:pPr>
            <a:r>
              <a:rPr lang="en-CA" dirty="0"/>
              <a:t>2-10 years, strategic</a:t>
            </a:r>
          </a:p>
          <a:p>
            <a:pPr>
              <a:spcBef>
                <a:spcPct val="50000"/>
              </a:spcBef>
              <a:buFontTx/>
              <a:buChar char="-"/>
            </a:pPr>
            <a:r>
              <a:rPr lang="en-CA" dirty="0"/>
              <a:t>Major goals and objectives, which product lines, markets, major process choices</a:t>
            </a:r>
          </a:p>
          <a:p>
            <a:pPr>
              <a:spcBef>
                <a:spcPct val="50000"/>
              </a:spcBef>
            </a:pPr>
            <a:r>
              <a:rPr lang="en-CA" dirty="0"/>
              <a:t>- includes input from all functional areas </a:t>
            </a:r>
          </a:p>
          <a:p>
            <a:pPr>
              <a:spcBef>
                <a:spcPct val="50000"/>
              </a:spcBef>
              <a:buFontTx/>
              <a:buChar char="-"/>
            </a:pPr>
            <a:r>
              <a:rPr lang="en-CA" dirty="0"/>
              <a:t>Projected balance sheet, income statement and projected cash flow. </a:t>
            </a:r>
            <a:endParaRPr lang="en-US" dirty="0"/>
          </a:p>
        </p:txBody>
      </p:sp>
      <p:grpSp>
        <p:nvGrpSpPr>
          <p:cNvPr id="2" name="Group 1" title="Figure 1 from reading with more details &quot;Business Planning Process&quot;"/>
          <p:cNvGrpSpPr/>
          <p:nvPr/>
        </p:nvGrpSpPr>
        <p:grpSpPr>
          <a:xfrm>
            <a:off x="1717675" y="1878012"/>
            <a:ext cx="5524500" cy="4273550"/>
            <a:chOff x="193675" y="1878012"/>
            <a:chExt cx="5524500" cy="4273550"/>
          </a:xfrm>
        </p:grpSpPr>
        <p:sp>
          <p:nvSpPr>
            <p:cNvPr id="686086" name="Rectangle 6"/>
            <p:cNvSpPr>
              <a:spLocks noChangeArrowheads="1"/>
            </p:cNvSpPr>
            <p:nvPr/>
          </p:nvSpPr>
          <p:spPr bwMode="auto">
            <a:xfrm>
              <a:off x="2005012" y="27051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Sales and Operations Planning</a:t>
              </a:r>
            </a:p>
          </p:txBody>
        </p:sp>
        <p:sp>
          <p:nvSpPr>
            <p:cNvPr id="686087" name="Rectangle 7"/>
            <p:cNvSpPr>
              <a:spLocks noChangeArrowheads="1"/>
            </p:cNvSpPr>
            <p:nvPr/>
          </p:nvSpPr>
          <p:spPr bwMode="auto">
            <a:xfrm>
              <a:off x="2005012" y="36195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86088" name="Rectangle 8"/>
            <p:cNvSpPr>
              <a:spLocks noChangeArrowheads="1"/>
            </p:cNvSpPr>
            <p:nvPr/>
          </p:nvSpPr>
          <p:spPr bwMode="auto">
            <a:xfrm>
              <a:off x="2005012" y="45339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86089" name="Rectangle 9"/>
            <p:cNvSpPr>
              <a:spLocks noChangeArrowheads="1"/>
            </p:cNvSpPr>
            <p:nvPr/>
          </p:nvSpPr>
          <p:spPr bwMode="auto">
            <a:xfrm>
              <a:off x="2036763" y="5510212"/>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86090" name="Rectangle 10"/>
            <p:cNvSpPr>
              <a:spLocks noChangeArrowheads="1"/>
            </p:cNvSpPr>
            <p:nvPr/>
          </p:nvSpPr>
          <p:spPr bwMode="auto">
            <a:xfrm>
              <a:off x="3771900" y="5510212"/>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86091" name="Text Box 11"/>
            <p:cNvSpPr txBox="1">
              <a:spLocks noChangeArrowheads="1"/>
            </p:cNvSpPr>
            <p:nvPr/>
          </p:nvSpPr>
          <p:spPr bwMode="auto">
            <a:xfrm>
              <a:off x="193675" y="5510212"/>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86092" name="AutoShape 12"/>
            <p:cNvSpPr>
              <a:spLocks noChangeArrowheads="1"/>
            </p:cNvSpPr>
            <p:nvPr/>
          </p:nvSpPr>
          <p:spPr bwMode="auto">
            <a:xfrm>
              <a:off x="3565525" y="331946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3" name="AutoShape 13"/>
            <p:cNvSpPr>
              <a:spLocks noChangeArrowheads="1"/>
            </p:cNvSpPr>
            <p:nvPr/>
          </p:nvSpPr>
          <p:spPr bwMode="auto">
            <a:xfrm>
              <a:off x="3565525" y="4241800"/>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4" name="AutoShape 14"/>
            <p:cNvSpPr>
              <a:spLocks noChangeArrowheads="1"/>
            </p:cNvSpPr>
            <p:nvPr/>
          </p:nvSpPr>
          <p:spPr bwMode="auto">
            <a:xfrm rot="2700000">
              <a:off x="2817019" y="5182393"/>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5" name="AutoShape 15"/>
            <p:cNvSpPr>
              <a:spLocks noChangeArrowheads="1"/>
            </p:cNvSpPr>
            <p:nvPr/>
          </p:nvSpPr>
          <p:spPr bwMode="auto">
            <a:xfrm rot="-2700000">
              <a:off x="4410075" y="5164137"/>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6" name="Text Box 16"/>
            <p:cNvSpPr txBox="1">
              <a:spLocks noChangeArrowheads="1"/>
            </p:cNvSpPr>
            <p:nvPr/>
          </p:nvSpPr>
          <p:spPr bwMode="auto">
            <a:xfrm>
              <a:off x="269875" y="2667000"/>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86097" name="Line 17"/>
            <p:cNvSpPr>
              <a:spLocks noChangeShapeType="1"/>
            </p:cNvSpPr>
            <p:nvPr/>
          </p:nvSpPr>
          <p:spPr bwMode="auto">
            <a:xfrm>
              <a:off x="231775" y="4773613"/>
              <a:ext cx="1460500" cy="0"/>
            </a:xfrm>
            <a:prstGeom prst="line">
              <a:avLst/>
            </a:prstGeom>
            <a:noFill/>
            <a:ln w="38100">
              <a:solidFill>
                <a:schemeClr val="tx1"/>
              </a:solidFill>
              <a:prstDash val="dash"/>
              <a:round/>
              <a:headEnd/>
              <a:tailEnd/>
            </a:ln>
          </p:spPr>
          <p:txBody>
            <a:bodyPr/>
            <a:lstStyle/>
            <a:p>
              <a:endParaRPr lang="en-US"/>
            </a:p>
          </p:txBody>
        </p:sp>
        <p:sp>
          <p:nvSpPr>
            <p:cNvPr id="686099" name="AutoShape 19"/>
            <p:cNvSpPr>
              <a:spLocks noChangeArrowheads="1"/>
            </p:cNvSpPr>
            <p:nvPr/>
          </p:nvSpPr>
          <p:spPr bwMode="auto">
            <a:xfrm>
              <a:off x="5334000" y="20574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024062" y="1878012"/>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548062" y="244951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86085" name="Rectangle 5"/>
          <p:cNvSpPr>
            <a:spLocks noGrp="1" noChangeArrowheads="1"/>
          </p:cNvSpPr>
          <p:nvPr>
            <p:ph type="title"/>
          </p:nvPr>
        </p:nvSpPr>
        <p:spPr>
          <a:xfrm>
            <a:off x="2908300" y="279400"/>
            <a:ext cx="7315200" cy="1143000"/>
          </a:xfrm>
        </p:spPr>
        <p:txBody>
          <a:bodyPr>
            <a:normAutofit fontScale="90000"/>
          </a:bodyPr>
          <a:lstStyle/>
          <a:p>
            <a:pPr>
              <a:defRPr/>
            </a:pPr>
            <a:r>
              <a:rPr lang="en-US" dirty="0"/>
              <a:t>8</a:t>
            </a:r>
            <a:r>
              <a:rPr lang="en-US" dirty="0" smtClean="0"/>
              <a:t>.1 </a:t>
            </a:r>
            <a:r>
              <a:rPr lang="en-US" dirty="0"/>
              <a:t>Business Planning </a:t>
            </a:r>
            <a:r>
              <a:rPr lang="en-US" dirty="0" smtClean="0"/>
              <a:t>Process – </a:t>
            </a:r>
            <a:r>
              <a:rPr lang="en-US" dirty="0" err="1" smtClean="0"/>
              <a:t>i</a:t>
            </a:r>
            <a:r>
              <a:rPr lang="en-US" dirty="0" smtClean="0"/>
              <a:t>)</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20551014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86098"/>
                                        </p:tgtEl>
                                        <p:attrNameLst>
                                          <p:attrName>style.visibility</p:attrName>
                                        </p:attrNameLst>
                                      </p:cBhvr>
                                      <p:to>
                                        <p:strVal val="visible"/>
                                      </p:to>
                                    </p:set>
                                    <p:anim calcmode="lin" valueType="num">
                                      <p:cBhvr additive="base">
                                        <p:cTn id="7" dur="500" fill="hold"/>
                                        <p:tgtEl>
                                          <p:spTgt spid="686098"/>
                                        </p:tgtEl>
                                        <p:attrNameLst>
                                          <p:attrName>ppt_x</p:attrName>
                                        </p:attrNameLst>
                                      </p:cBhvr>
                                      <p:tavLst>
                                        <p:tav tm="0">
                                          <p:val>
                                            <p:strVal val="1+#ppt_w/2"/>
                                          </p:val>
                                        </p:tav>
                                        <p:tav tm="100000">
                                          <p:val>
                                            <p:strVal val="#ppt_x"/>
                                          </p:val>
                                        </p:tav>
                                      </p:tavLst>
                                    </p:anim>
                                    <p:anim calcmode="lin" valueType="num">
                                      <p:cBhvr additive="base">
                                        <p:cTn id="8" dur="500" fill="hold"/>
                                        <p:tgtEl>
                                          <p:spTgt spid="6860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1" nodeType="clickEffect">
                                  <p:stCondLst>
                                    <p:cond delay="0"/>
                                  </p:stCondLst>
                                  <p:childTnLst>
                                    <p:animEffect transition="out" filter="dissolve">
                                      <p:cBhvr>
                                        <p:cTn id="12" dur="500"/>
                                        <p:tgtEl>
                                          <p:spTgt spid="686098"/>
                                        </p:tgtEl>
                                      </p:cBhvr>
                                    </p:animEffect>
                                    <p:set>
                                      <p:cBhvr>
                                        <p:cTn id="13" dur="1" fill="hold">
                                          <p:stCondLst>
                                            <p:cond delay="499"/>
                                          </p:stCondLst>
                                        </p:cTn>
                                        <p:tgtEl>
                                          <p:spTgt spid="686098"/>
                                        </p:tgtEl>
                                        <p:attrNameLst>
                                          <p:attrName>style.visibility</p:attrName>
                                        </p:attrNameLst>
                                      </p:cBhvr>
                                      <p:to>
                                        <p:strVal val="hidden"/>
                                      </p:to>
                                    </p:set>
                                  </p:childTnLst>
                                </p:cTn>
                              </p:par>
                              <p:par>
                                <p:cTn id="14" presetID="2" presetClass="entr" presetSubtype="2" fill="hold" grpId="0" nodeType="withEffect">
                                  <p:stCondLst>
                                    <p:cond delay="0"/>
                                  </p:stCondLst>
                                  <p:childTnLst>
                                    <p:set>
                                      <p:cBhvr>
                                        <p:cTn id="15" dur="1" fill="hold">
                                          <p:stCondLst>
                                            <p:cond delay="0"/>
                                          </p:stCondLst>
                                        </p:cTn>
                                        <p:tgtEl>
                                          <p:spTgt spid="686084"/>
                                        </p:tgtEl>
                                        <p:attrNameLst>
                                          <p:attrName>style.visibility</p:attrName>
                                        </p:attrNameLst>
                                      </p:cBhvr>
                                      <p:to>
                                        <p:strVal val="visible"/>
                                      </p:to>
                                    </p:set>
                                    <p:anim calcmode="lin" valueType="num">
                                      <p:cBhvr additive="base">
                                        <p:cTn id="16" dur="500" fill="hold"/>
                                        <p:tgtEl>
                                          <p:spTgt spid="686084"/>
                                        </p:tgtEl>
                                        <p:attrNameLst>
                                          <p:attrName>ppt_x</p:attrName>
                                        </p:attrNameLst>
                                      </p:cBhvr>
                                      <p:tavLst>
                                        <p:tav tm="0">
                                          <p:val>
                                            <p:strVal val="1+#ppt_w/2"/>
                                          </p:val>
                                        </p:tav>
                                        <p:tav tm="100000">
                                          <p:val>
                                            <p:strVal val="#ppt_x"/>
                                          </p:val>
                                        </p:tav>
                                      </p:tavLst>
                                    </p:anim>
                                    <p:anim calcmode="lin" valueType="num">
                                      <p:cBhvr additive="base">
                                        <p:cTn id="17" dur="500" fill="hold"/>
                                        <p:tgtEl>
                                          <p:spTgt spid="686084"/>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686083"/>
                                        </p:tgtEl>
                                        <p:attrNameLst>
                                          <p:attrName>style.visibility</p:attrName>
                                        </p:attrNameLst>
                                      </p:cBhvr>
                                      <p:to>
                                        <p:strVal val="visible"/>
                                      </p:to>
                                    </p:set>
                                    <p:anim calcmode="lin" valueType="num">
                                      <p:cBhvr additive="base">
                                        <p:cTn id="20" dur="500" fill="hold"/>
                                        <p:tgtEl>
                                          <p:spTgt spid="686083"/>
                                        </p:tgtEl>
                                        <p:attrNameLst>
                                          <p:attrName>ppt_x</p:attrName>
                                        </p:attrNameLst>
                                      </p:cBhvr>
                                      <p:tavLst>
                                        <p:tav tm="0">
                                          <p:val>
                                            <p:strVal val="1+#ppt_w/2"/>
                                          </p:val>
                                        </p:tav>
                                        <p:tav tm="100000">
                                          <p:val>
                                            <p:strVal val="#ppt_x"/>
                                          </p:val>
                                        </p:tav>
                                      </p:tavLst>
                                    </p:anim>
                                    <p:anim calcmode="lin" valueType="num">
                                      <p:cBhvr additive="base">
                                        <p:cTn id="21" dur="500" fill="hold"/>
                                        <p:tgtEl>
                                          <p:spTgt spid="686083"/>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686082"/>
                                        </p:tgtEl>
                                        <p:attrNameLst>
                                          <p:attrName>style.visibility</p:attrName>
                                        </p:attrNameLst>
                                      </p:cBhvr>
                                      <p:to>
                                        <p:strVal val="visible"/>
                                      </p:to>
                                    </p:set>
                                    <p:anim calcmode="lin" valueType="num">
                                      <p:cBhvr additive="base">
                                        <p:cTn id="24" dur="500" fill="hold"/>
                                        <p:tgtEl>
                                          <p:spTgt spid="686082"/>
                                        </p:tgtEl>
                                        <p:attrNameLst>
                                          <p:attrName>ppt_x</p:attrName>
                                        </p:attrNameLst>
                                      </p:cBhvr>
                                      <p:tavLst>
                                        <p:tav tm="0">
                                          <p:val>
                                            <p:strVal val="1+#ppt_w/2"/>
                                          </p:val>
                                        </p:tav>
                                        <p:tav tm="100000">
                                          <p:val>
                                            <p:strVal val="#ppt_x"/>
                                          </p:val>
                                        </p:tav>
                                      </p:tavLst>
                                    </p:anim>
                                    <p:anim calcmode="lin" valueType="num">
                                      <p:cBhvr additive="base">
                                        <p:cTn id="25" dur="500" fill="hold"/>
                                        <p:tgtEl>
                                          <p:spTgt spid="6860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2" grpId="0" animBg="1"/>
      <p:bldP spid="686083" grpId="0" animBg="1"/>
      <p:bldP spid="686084" grpId="0" animBg="1"/>
      <p:bldP spid="686098" grpId="0" animBg="1"/>
      <p:bldP spid="68609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84114A17-BD69-4A7D-9CCC-97A53BAE54FF}" type="slidenum">
              <a:rPr lang="en-US"/>
              <a:pPr/>
              <a:t>34</a:t>
            </a:fld>
            <a:endParaRPr lang="en-US" dirty="0"/>
          </a:p>
        </p:txBody>
      </p:sp>
      <p:sp>
        <p:nvSpPr>
          <p:cNvPr id="686082" name="Text Box 2" hidden="1"/>
          <p:cNvSpPr txBox="1">
            <a:spLocks noChangeArrowheads="1"/>
          </p:cNvSpPr>
          <p:nvPr/>
        </p:nvSpPr>
        <p:spPr bwMode="auto">
          <a:xfrm>
            <a:off x="7362825" y="408146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Cap. Reqmts. Planning</a:t>
            </a:r>
            <a:endParaRPr lang="en-CA"/>
          </a:p>
        </p:txBody>
      </p:sp>
      <p:sp>
        <p:nvSpPr>
          <p:cNvPr id="686083" name="Text Box 3" hidden="1"/>
          <p:cNvSpPr txBox="1">
            <a:spLocks noChangeArrowheads="1"/>
          </p:cNvSpPr>
          <p:nvPr/>
        </p:nvSpPr>
        <p:spPr bwMode="auto">
          <a:xfrm>
            <a:off x="7362825" y="316071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Rough Cut Capacity Plan</a:t>
            </a:r>
            <a:endParaRPr lang="en-CA"/>
          </a:p>
        </p:txBody>
      </p:sp>
      <p:sp>
        <p:nvSpPr>
          <p:cNvPr id="686084" name="Text Box 4" hidden="1"/>
          <p:cNvSpPr txBox="1">
            <a:spLocks noChangeArrowheads="1"/>
          </p:cNvSpPr>
          <p:nvPr/>
        </p:nvSpPr>
        <p:spPr bwMode="auto">
          <a:xfrm>
            <a:off x="7362825" y="2200275"/>
            <a:ext cx="3035300" cy="376238"/>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Aggregate Capacity Plan</a:t>
            </a:r>
            <a:endParaRPr lang="en-CA"/>
          </a:p>
        </p:txBody>
      </p:sp>
      <p:grpSp>
        <p:nvGrpSpPr>
          <p:cNvPr id="2" name="Group 1" title="Figure 1 from Reading with more details &quot;Business Planning Process&quot;"/>
          <p:cNvGrpSpPr/>
          <p:nvPr/>
        </p:nvGrpSpPr>
        <p:grpSpPr>
          <a:xfrm>
            <a:off x="1717675" y="1585913"/>
            <a:ext cx="8680450" cy="4801314"/>
            <a:chOff x="193675" y="1585913"/>
            <a:chExt cx="8680450" cy="4801314"/>
          </a:xfrm>
        </p:grpSpPr>
        <p:sp>
          <p:nvSpPr>
            <p:cNvPr id="686086" name="Rectangle 6"/>
            <p:cNvSpPr>
              <a:spLocks noChangeArrowheads="1"/>
            </p:cNvSpPr>
            <p:nvPr/>
          </p:nvSpPr>
          <p:spPr bwMode="auto">
            <a:xfrm>
              <a:off x="2005012" y="27051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Sales and Operations Planning</a:t>
              </a:r>
            </a:p>
          </p:txBody>
        </p:sp>
        <p:sp>
          <p:nvSpPr>
            <p:cNvPr id="686087" name="Rectangle 7"/>
            <p:cNvSpPr>
              <a:spLocks noChangeArrowheads="1"/>
            </p:cNvSpPr>
            <p:nvPr/>
          </p:nvSpPr>
          <p:spPr bwMode="auto">
            <a:xfrm>
              <a:off x="2005012" y="36195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86088" name="Rectangle 8"/>
            <p:cNvSpPr>
              <a:spLocks noChangeArrowheads="1"/>
            </p:cNvSpPr>
            <p:nvPr/>
          </p:nvSpPr>
          <p:spPr bwMode="auto">
            <a:xfrm>
              <a:off x="2005012" y="45339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86089" name="Rectangle 9"/>
            <p:cNvSpPr>
              <a:spLocks noChangeArrowheads="1"/>
            </p:cNvSpPr>
            <p:nvPr/>
          </p:nvSpPr>
          <p:spPr bwMode="auto">
            <a:xfrm>
              <a:off x="2036763" y="5510212"/>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86090" name="Rectangle 10"/>
            <p:cNvSpPr>
              <a:spLocks noChangeArrowheads="1"/>
            </p:cNvSpPr>
            <p:nvPr/>
          </p:nvSpPr>
          <p:spPr bwMode="auto">
            <a:xfrm>
              <a:off x="3771900" y="5510212"/>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86091" name="Text Box 11"/>
            <p:cNvSpPr txBox="1">
              <a:spLocks noChangeArrowheads="1"/>
            </p:cNvSpPr>
            <p:nvPr/>
          </p:nvSpPr>
          <p:spPr bwMode="auto">
            <a:xfrm>
              <a:off x="193675" y="5510212"/>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86092" name="AutoShape 12"/>
            <p:cNvSpPr>
              <a:spLocks noChangeArrowheads="1"/>
            </p:cNvSpPr>
            <p:nvPr/>
          </p:nvSpPr>
          <p:spPr bwMode="auto">
            <a:xfrm>
              <a:off x="3565525" y="331946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3" name="AutoShape 13"/>
            <p:cNvSpPr>
              <a:spLocks noChangeArrowheads="1"/>
            </p:cNvSpPr>
            <p:nvPr/>
          </p:nvSpPr>
          <p:spPr bwMode="auto">
            <a:xfrm>
              <a:off x="3565525" y="4241800"/>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4" name="AutoShape 14"/>
            <p:cNvSpPr>
              <a:spLocks noChangeArrowheads="1"/>
            </p:cNvSpPr>
            <p:nvPr/>
          </p:nvSpPr>
          <p:spPr bwMode="auto">
            <a:xfrm rot="2700000">
              <a:off x="2817019" y="5182393"/>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5" name="AutoShape 15"/>
            <p:cNvSpPr>
              <a:spLocks noChangeArrowheads="1"/>
            </p:cNvSpPr>
            <p:nvPr/>
          </p:nvSpPr>
          <p:spPr bwMode="auto">
            <a:xfrm rot="-2700000">
              <a:off x="4410075" y="5164137"/>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6" name="Text Box 16"/>
            <p:cNvSpPr txBox="1">
              <a:spLocks noChangeArrowheads="1"/>
            </p:cNvSpPr>
            <p:nvPr/>
          </p:nvSpPr>
          <p:spPr bwMode="auto">
            <a:xfrm>
              <a:off x="269875" y="2667000"/>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86097" name="Line 17"/>
            <p:cNvSpPr>
              <a:spLocks noChangeShapeType="1"/>
            </p:cNvSpPr>
            <p:nvPr/>
          </p:nvSpPr>
          <p:spPr bwMode="auto">
            <a:xfrm>
              <a:off x="231775" y="4773613"/>
              <a:ext cx="1460500" cy="0"/>
            </a:xfrm>
            <a:prstGeom prst="line">
              <a:avLst/>
            </a:prstGeom>
            <a:noFill/>
            <a:ln w="38100">
              <a:solidFill>
                <a:schemeClr val="tx1"/>
              </a:solidFill>
              <a:prstDash val="dash"/>
              <a:round/>
              <a:headEnd/>
              <a:tailEnd/>
            </a:ln>
          </p:spPr>
          <p:txBody>
            <a:bodyPr/>
            <a:lstStyle/>
            <a:p>
              <a:endParaRPr lang="en-US"/>
            </a:p>
          </p:txBody>
        </p:sp>
        <p:sp>
          <p:nvSpPr>
            <p:cNvPr id="686098" name="Text Box 18"/>
            <p:cNvSpPr txBox="1">
              <a:spLocks noChangeArrowheads="1"/>
            </p:cNvSpPr>
            <p:nvPr/>
          </p:nvSpPr>
          <p:spPr bwMode="auto">
            <a:xfrm>
              <a:off x="5838825" y="1585913"/>
              <a:ext cx="3035300" cy="4801314"/>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a:t>S&amp;OP</a:t>
              </a:r>
              <a:r>
                <a:rPr lang="en-CA"/>
                <a:t> (AKA: Aggregate Plan)</a:t>
              </a:r>
            </a:p>
            <a:p>
              <a:pPr>
                <a:spcBef>
                  <a:spcPct val="50000"/>
                </a:spcBef>
              </a:pPr>
              <a:r>
                <a:rPr lang="en-CA"/>
                <a:t>– Tactical plan, 1-2 years out, monthly time buckets</a:t>
              </a:r>
            </a:p>
            <a:p>
              <a:pPr>
                <a:spcBef>
                  <a:spcPct val="50000"/>
                </a:spcBef>
                <a:buFontTx/>
                <a:buChar char="-"/>
              </a:pPr>
              <a:r>
                <a:rPr lang="en-CA"/>
                <a:t> Product families</a:t>
              </a:r>
            </a:p>
            <a:p>
              <a:pPr>
                <a:spcBef>
                  <a:spcPct val="50000"/>
                </a:spcBef>
                <a:buFontTx/>
                <a:buChar char="-"/>
              </a:pPr>
              <a:r>
                <a:rPr lang="en-CA"/>
                <a:t>Supports Strategic Business Plan</a:t>
              </a:r>
            </a:p>
            <a:p>
              <a:pPr>
                <a:spcBef>
                  <a:spcPct val="50000"/>
                </a:spcBef>
                <a:buFontTx/>
                <a:buChar char="-"/>
              </a:pPr>
              <a:r>
                <a:rPr lang="en-CA"/>
                <a:t>Coordinates supply chain activities</a:t>
              </a:r>
            </a:p>
            <a:p>
              <a:pPr>
                <a:spcBef>
                  <a:spcPct val="50000"/>
                </a:spcBef>
                <a:buFontTx/>
                <a:buChar char="-"/>
              </a:pPr>
              <a:r>
                <a:rPr lang="en-CA"/>
                <a:t>Inputs from Demand Management (Sales &amp; Marketing), Strategic (aggregate) Capacity levels, External Capabilities </a:t>
              </a:r>
            </a:p>
            <a:p>
              <a:pPr>
                <a:spcBef>
                  <a:spcPct val="50000"/>
                </a:spcBef>
                <a:buFontTx/>
                <a:buChar char="-"/>
              </a:pPr>
              <a:r>
                <a:rPr lang="en-CA"/>
                <a:t>Annual Detailed Budget </a:t>
              </a:r>
              <a:endParaRPr lang="en-US"/>
            </a:p>
          </p:txBody>
        </p:sp>
        <p:sp>
          <p:nvSpPr>
            <p:cNvPr id="686099" name="AutoShape 19"/>
            <p:cNvSpPr>
              <a:spLocks noChangeArrowheads="1"/>
            </p:cNvSpPr>
            <p:nvPr/>
          </p:nvSpPr>
          <p:spPr bwMode="auto">
            <a:xfrm>
              <a:off x="5454650" y="2897187"/>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024062" y="1878012"/>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548062" y="244951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86085" name="Rectangle 5"/>
          <p:cNvSpPr>
            <a:spLocks noGrp="1" noChangeArrowheads="1"/>
          </p:cNvSpPr>
          <p:nvPr>
            <p:ph type="title"/>
          </p:nvPr>
        </p:nvSpPr>
        <p:spPr>
          <a:xfrm>
            <a:off x="2332310" y="279400"/>
            <a:ext cx="7891190" cy="1143000"/>
          </a:xfrm>
        </p:spPr>
        <p:txBody>
          <a:bodyPr>
            <a:normAutofit/>
          </a:bodyPr>
          <a:lstStyle/>
          <a:p>
            <a:pPr>
              <a:defRPr/>
            </a:pPr>
            <a:r>
              <a:rPr lang="en-US" dirty="0"/>
              <a:t>8</a:t>
            </a:r>
            <a:r>
              <a:rPr lang="en-US" dirty="0" smtClean="0"/>
              <a:t>.1 </a:t>
            </a:r>
            <a:r>
              <a:rPr lang="en-US" dirty="0"/>
              <a:t>Business Planning </a:t>
            </a:r>
            <a:r>
              <a:rPr lang="en-US" dirty="0" smtClean="0"/>
              <a:t>Process – ii)</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24670529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86084"/>
                                        </p:tgtEl>
                                        <p:attrNameLst>
                                          <p:attrName>style.visibility</p:attrName>
                                        </p:attrNameLst>
                                      </p:cBhvr>
                                      <p:to>
                                        <p:strVal val="visible"/>
                                      </p:to>
                                    </p:set>
                                    <p:anim calcmode="lin" valueType="num">
                                      <p:cBhvr additive="base">
                                        <p:cTn id="7" dur="500" fill="hold"/>
                                        <p:tgtEl>
                                          <p:spTgt spid="686084"/>
                                        </p:tgtEl>
                                        <p:attrNameLst>
                                          <p:attrName>ppt_x</p:attrName>
                                        </p:attrNameLst>
                                      </p:cBhvr>
                                      <p:tavLst>
                                        <p:tav tm="0">
                                          <p:val>
                                            <p:strVal val="1+#ppt_w/2"/>
                                          </p:val>
                                        </p:tav>
                                        <p:tav tm="100000">
                                          <p:val>
                                            <p:strVal val="#ppt_x"/>
                                          </p:val>
                                        </p:tav>
                                      </p:tavLst>
                                    </p:anim>
                                    <p:anim calcmode="lin" valueType="num">
                                      <p:cBhvr additive="base">
                                        <p:cTn id="8" dur="500" fill="hold"/>
                                        <p:tgtEl>
                                          <p:spTgt spid="68608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86083"/>
                                        </p:tgtEl>
                                        <p:attrNameLst>
                                          <p:attrName>style.visibility</p:attrName>
                                        </p:attrNameLst>
                                      </p:cBhvr>
                                      <p:to>
                                        <p:strVal val="visible"/>
                                      </p:to>
                                    </p:set>
                                    <p:anim calcmode="lin" valueType="num">
                                      <p:cBhvr additive="base">
                                        <p:cTn id="11" dur="500" fill="hold"/>
                                        <p:tgtEl>
                                          <p:spTgt spid="686083"/>
                                        </p:tgtEl>
                                        <p:attrNameLst>
                                          <p:attrName>ppt_x</p:attrName>
                                        </p:attrNameLst>
                                      </p:cBhvr>
                                      <p:tavLst>
                                        <p:tav tm="0">
                                          <p:val>
                                            <p:strVal val="1+#ppt_w/2"/>
                                          </p:val>
                                        </p:tav>
                                        <p:tav tm="100000">
                                          <p:val>
                                            <p:strVal val="#ppt_x"/>
                                          </p:val>
                                        </p:tav>
                                      </p:tavLst>
                                    </p:anim>
                                    <p:anim calcmode="lin" valueType="num">
                                      <p:cBhvr additive="base">
                                        <p:cTn id="12" dur="500" fill="hold"/>
                                        <p:tgtEl>
                                          <p:spTgt spid="686083"/>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686082"/>
                                        </p:tgtEl>
                                        <p:attrNameLst>
                                          <p:attrName>style.visibility</p:attrName>
                                        </p:attrNameLst>
                                      </p:cBhvr>
                                      <p:to>
                                        <p:strVal val="visible"/>
                                      </p:to>
                                    </p:set>
                                    <p:anim calcmode="lin" valueType="num">
                                      <p:cBhvr additive="base">
                                        <p:cTn id="15" dur="500" fill="hold"/>
                                        <p:tgtEl>
                                          <p:spTgt spid="686082"/>
                                        </p:tgtEl>
                                        <p:attrNameLst>
                                          <p:attrName>ppt_x</p:attrName>
                                        </p:attrNameLst>
                                      </p:cBhvr>
                                      <p:tavLst>
                                        <p:tav tm="0">
                                          <p:val>
                                            <p:strVal val="1+#ppt_w/2"/>
                                          </p:val>
                                        </p:tav>
                                        <p:tav tm="100000">
                                          <p:val>
                                            <p:strVal val="#ppt_x"/>
                                          </p:val>
                                        </p:tav>
                                      </p:tavLst>
                                    </p:anim>
                                    <p:anim calcmode="lin" valueType="num">
                                      <p:cBhvr additive="base">
                                        <p:cTn id="16" dur="500" fill="hold"/>
                                        <p:tgtEl>
                                          <p:spTgt spid="6860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2" grpId="0" animBg="1"/>
      <p:bldP spid="686083" grpId="0" animBg="1"/>
      <p:bldP spid="68608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AB62A211-56E5-4DA6-870D-83BCADC16A8C}" type="slidenum">
              <a:rPr lang="en-US"/>
              <a:pPr/>
              <a:t>35</a:t>
            </a:fld>
            <a:endParaRPr lang="en-US" dirty="0"/>
          </a:p>
        </p:txBody>
      </p:sp>
      <p:sp>
        <p:nvSpPr>
          <p:cNvPr id="688130" name="Text Box 2"/>
          <p:cNvSpPr txBox="1">
            <a:spLocks noChangeArrowheads="1"/>
          </p:cNvSpPr>
          <p:nvPr/>
        </p:nvSpPr>
        <p:spPr bwMode="auto">
          <a:xfrm>
            <a:off x="7362825" y="408146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Cap. Reqmts. Planning</a:t>
            </a:r>
            <a:endParaRPr lang="en-CA"/>
          </a:p>
        </p:txBody>
      </p:sp>
      <p:sp>
        <p:nvSpPr>
          <p:cNvPr id="688131" name="Text Box 3"/>
          <p:cNvSpPr txBox="1">
            <a:spLocks noChangeArrowheads="1"/>
          </p:cNvSpPr>
          <p:nvPr/>
        </p:nvSpPr>
        <p:spPr bwMode="auto">
          <a:xfrm>
            <a:off x="7362825" y="316071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Rough Cut Capacity Plan</a:t>
            </a:r>
            <a:endParaRPr lang="en-CA"/>
          </a:p>
        </p:txBody>
      </p:sp>
      <p:sp>
        <p:nvSpPr>
          <p:cNvPr id="688132" name="Text Box 4"/>
          <p:cNvSpPr txBox="1">
            <a:spLocks noChangeArrowheads="1"/>
          </p:cNvSpPr>
          <p:nvPr/>
        </p:nvSpPr>
        <p:spPr bwMode="auto">
          <a:xfrm>
            <a:off x="7362825" y="2200275"/>
            <a:ext cx="3035300" cy="376238"/>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Aggregate Capacity Plan</a:t>
            </a:r>
            <a:endParaRPr lang="en-CA"/>
          </a:p>
        </p:txBody>
      </p:sp>
      <p:grpSp>
        <p:nvGrpSpPr>
          <p:cNvPr id="2" name="Group 1" title="Figure 1 from reading with more details &quot;Business Planning Process&quot;"/>
          <p:cNvGrpSpPr/>
          <p:nvPr/>
        </p:nvGrpSpPr>
        <p:grpSpPr>
          <a:xfrm>
            <a:off x="1738313" y="1662114"/>
            <a:ext cx="8659813" cy="4911725"/>
            <a:chOff x="214312" y="1662113"/>
            <a:chExt cx="8659813" cy="4911725"/>
          </a:xfrm>
        </p:grpSpPr>
        <p:sp>
          <p:nvSpPr>
            <p:cNvPr id="688134" name="Rectangle 6"/>
            <p:cNvSpPr>
              <a:spLocks noChangeArrowheads="1"/>
            </p:cNvSpPr>
            <p:nvPr/>
          </p:nvSpPr>
          <p:spPr bwMode="auto">
            <a:xfrm>
              <a:off x="2165935" y="26812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Sales and Operations Planning</a:t>
              </a:r>
            </a:p>
          </p:txBody>
        </p:sp>
        <p:sp>
          <p:nvSpPr>
            <p:cNvPr id="688135" name="Rectangle 7"/>
            <p:cNvSpPr>
              <a:spLocks noChangeArrowheads="1"/>
            </p:cNvSpPr>
            <p:nvPr/>
          </p:nvSpPr>
          <p:spPr bwMode="auto">
            <a:xfrm>
              <a:off x="2165935" y="35956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88136" name="Rectangle 8"/>
            <p:cNvSpPr>
              <a:spLocks noChangeArrowheads="1"/>
            </p:cNvSpPr>
            <p:nvPr/>
          </p:nvSpPr>
          <p:spPr bwMode="auto">
            <a:xfrm>
              <a:off x="2165935" y="45100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88137" name="Rectangle 9"/>
            <p:cNvSpPr>
              <a:spLocks noChangeArrowheads="1"/>
            </p:cNvSpPr>
            <p:nvPr/>
          </p:nvSpPr>
          <p:spPr bwMode="auto">
            <a:xfrm>
              <a:off x="2057400" y="5486400"/>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88138" name="Rectangle 10"/>
            <p:cNvSpPr>
              <a:spLocks noChangeArrowheads="1"/>
            </p:cNvSpPr>
            <p:nvPr/>
          </p:nvSpPr>
          <p:spPr bwMode="auto">
            <a:xfrm>
              <a:off x="3940175" y="5486400"/>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88139" name="Text Box 11"/>
            <p:cNvSpPr txBox="1">
              <a:spLocks noChangeArrowheads="1"/>
            </p:cNvSpPr>
            <p:nvPr/>
          </p:nvSpPr>
          <p:spPr bwMode="auto">
            <a:xfrm>
              <a:off x="214312" y="5486400"/>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88140" name="AutoShape 12"/>
            <p:cNvSpPr>
              <a:spLocks noChangeArrowheads="1"/>
            </p:cNvSpPr>
            <p:nvPr/>
          </p:nvSpPr>
          <p:spPr bwMode="auto">
            <a:xfrm>
              <a:off x="3726448" y="329565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8141" name="AutoShape 13"/>
            <p:cNvSpPr>
              <a:spLocks noChangeArrowheads="1"/>
            </p:cNvSpPr>
            <p:nvPr/>
          </p:nvSpPr>
          <p:spPr bwMode="auto">
            <a:xfrm>
              <a:off x="3726448" y="4217989"/>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8142" name="AutoShape 14"/>
            <p:cNvSpPr>
              <a:spLocks noChangeArrowheads="1"/>
            </p:cNvSpPr>
            <p:nvPr/>
          </p:nvSpPr>
          <p:spPr bwMode="auto">
            <a:xfrm rot="2700000">
              <a:off x="3035092" y="5158582"/>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8143" name="AutoShape 15"/>
            <p:cNvSpPr>
              <a:spLocks noChangeArrowheads="1"/>
            </p:cNvSpPr>
            <p:nvPr/>
          </p:nvSpPr>
          <p:spPr bwMode="auto">
            <a:xfrm rot="-2700000">
              <a:off x="4578350" y="5140325"/>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8144" name="Text Box 16"/>
            <p:cNvSpPr txBox="1">
              <a:spLocks noChangeArrowheads="1"/>
            </p:cNvSpPr>
            <p:nvPr/>
          </p:nvSpPr>
          <p:spPr bwMode="auto">
            <a:xfrm>
              <a:off x="290512" y="2643188"/>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88145" name="Line 17"/>
            <p:cNvSpPr>
              <a:spLocks noChangeShapeType="1"/>
            </p:cNvSpPr>
            <p:nvPr/>
          </p:nvSpPr>
          <p:spPr bwMode="auto">
            <a:xfrm>
              <a:off x="252412" y="5332413"/>
              <a:ext cx="1460500" cy="0"/>
            </a:xfrm>
            <a:prstGeom prst="line">
              <a:avLst/>
            </a:prstGeom>
            <a:noFill/>
            <a:ln w="38100">
              <a:solidFill>
                <a:schemeClr val="tx1"/>
              </a:solidFill>
              <a:prstDash val="dash"/>
              <a:round/>
              <a:headEnd/>
              <a:tailEnd/>
            </a:ln>
          </p:spPr>
          <p:txBody>
            <a:bodyPr/>
            <a:lstStyle/>
            <a:p>
              <a:endParaRPr lang="en-US"/>
            </a:p>
          </p:txBody>
        </p:sp>
        <p:sp>
          <p:nvSpPr>
            <p:cNvPr id="688148" name="Text Box 20"/>
            <p:cNvSpPr txBox="1">
              <a:spLocks noChangeArrowheads="1"/>
            </p:cNvSpPr>
            <p:nvPr/>
          </p:nvSpPr>
          <p:spPr bwMode="auto">
            <a:xfrm>
              <a:off x="5838825" y="1662113"/>
              <a:ext cx="3035300" cy="491172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a:t>MPS – </a:t>
              </a:r>
              <a:r>
                <a:rPr lang="en-CA"/>
                <a:t>Independent Demand items</a:t>
              </a:r>
            </a:p>
            <a:p>
              <a:pPr>
                <a:spcBef>
                  <a:spcPct val="50000"/>
                </a:spcBef>
              </a:pPr>
              <a:r>
                <a:rPr lang="en-CA"/>
                <a:t>– Intermediate plan, longest cum lead time + one planning period out, weekly time buckets, End items</a:t>
              </a:r>
            </a:p>
            <a:p>
              <a:pPr>
                <a:spcBef>
                  <a:spcPct val="50000"/>
                </a:spcBef>
                <a:buFontTx/>
                <a:buChar char="-"/>
              </a:pPr>
              <a:r>
                <a:rPr lang="en-CA"/>
                <a:t>Supports S&amp;OP, i.e. </a:t>
              </a:r>
              <a:r>
                <a:rPr lang="en-CA" i="1"/>
                <a:t>disaggregates</a:t>
              </a:r>
              <a:r>
                <a:rPr lang="en-CA"/>
                <a:t> the S&amp;OP</a:t>
              </a:r>
            </a:p>
            <a:p>
              <a:pPr>
                <a:spcBef>
                  <a:spcPct val="50000"/>
                </a:spcBef>
                <a:buFontTx/>
                <a:buChar char="-"/>
              </a:pPr>
              <a:r>
                <a:rPr lang="en-CA"/>
                <a:t>Statement/commitment of what, when &amp; qty to build</a:t>
              </a:r>
            </a:p>
            <a:p>
              <a:pPr>
                <a:spcBef>
                  <a:spcPct val="50000"/>
                </a:spcBef>
                <a:buFontTx/>
                <a:buChar char="-"/>
              </a:pPr>
              <a:r>
                <a:rPr lang="en-CA"/>
                <a:t>Primary interface for actual customer orders &amp; prod’n</a:t>
              </a:r>
            </a:p>
            <a:p>
              <a:pPr>
                <a:spcBef>
                  <a:spcPct val="50000"/>
                </a:spcBef>
                <a:buFontTx/>
                <a:buChar char="-"/>
              </a:pPr>
              <a:r>
                <a:rPr lang="en-CA"/>
                <a:t>Coordinates forecast, actual demand &amp; production activities</a:t>
              </a:r>
            </a:p>
          </p:txBody>
        </p:sp>
        <p:sp>
          <p:nvSpPr>
            <p:cNvPr id="688149" name="AutoShape 21"/>
            <p:cNvSpPr>
              <a:spLocks noChangeArrowheads="1"/>
            </p:cNvSpPr>
            <p:nvPr/>
          </p:nvSpPr>
          <p:spPr bwMode="auto">
            <a:xfrm>
              <a:off x="5475287" y="3795713"/>
              <a:ext cx="384175" cy="230187"/>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146885" y="1854201"/>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670885" y="242570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88133" name="Rectangle 5"/>
          <p:cNvSpPr>
            <a:spLocks noGrp="1" noChangeArrowheads="1"/>
          </p:cNvSpPr>
          <p:nvPr>
            <p:ph type="title"/>
          </p:nvPr>
        </p:nvSpPr>
        <p:spPr>
          <a:xfrm>
            <a:off x="2506662" y="279400"/>
            <a:ext cx="7716838" cy="1143000"/>
          </a:xfrm>
        </p:spPr>
        <p:txBody>
          <a:bodyPr>
            <a:normAutofit fontScale="90000"/>
          </a:bodyPr>
          <a:lstStyle/>
          <a:p>
            <a:pPr>
              <a:defRPr/>
            </a:pPr>
            <a:r>
              <a:rPr lang="en-US" dirty="0"/>
              <a:t>8</a:t>
            </a:r>
            <a:r>
              <a:rPr lang="en-US" dirty="0" smtClean="0"/>
              <a:t>.1 </a:t>
            </a:r>
            <a:r>
              <a:rPr lang="en-US" dirty="0"/>
              <a:t>Business Planning </a:t>
            </a:r>
            <a:r>
              <a:rPr lang="en-US" dirty="0" smtClean="0"/>
              <a:t>Process – iii)</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2121740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88132"/>
                                        </p:tgtEl>
                                        <p:attrNameLst>
                                          <p:attrName>style.visibility</p:attrName>
                                        </p:attrNameLst>
                                      </p:cBhvr>
                                      <p:to>
                                        <p:strVal val="visible"/>
                                      </p:to>
                                    </p:set>
                                    <p:anim calcmode="lin" valueType="num">
                                      <p:cBhvr additive="base">
                                        <p:cTn id="7" dur="500" fill="hold"/>
                                        <p:tgtEl>
                                          <p:spTgt spid="688132"/>
                                        </p:tgtEl>
                                        <p:attrNameLst>
                                          <p:attrName>ppt_x</p:attrName>
                                        </p:attrNameLst>
                                      </p:cBhvr>
                                      <p:tavLst>
                                        <p:tav tm="0">
                                          <p:val>
                                            <p:strVal val="1+#ppt_w/2"/>
                                          </p:val>
                                        </p:tav>
                                        <p:tav tm="100000">
                                          <p:val>
                                            <p:strVal val="#ppt_x"/>
                                          </p:val>
                                        </p:tav>
                                      </p:tavLst>
                                    </p:anim>
                                    <p:anim calcmode="lin" valueType="num">
                                      <p:cBhvr additive="base">
                                        <p:cTn id="8" dur="500" fill="hold"/>
                                        <p:tgtEl>
                                          <p:spTgt spid="68813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88131"/>
                                        </p:tgtEl>
                                        <p:attrNameLst>
                                          <p:attrName>style.visibility</p:attrName>
                                        </p:attrNameLst>
                                      </p:cBhvr>
                                      <p:to>
                                        <p:strVal val="visible"/>
                                      </p:to>
                                    </p:set>
                                    <p:anim calcmode="lin" valueType="num">
                                      <p:cBhvr additive="base">
                                        <p:cTn id="11" dur="500" fill="hold"/>
                                        <p:tgtEl>
                                          <p:spTgt spid="688131"/>
                                        </p:tgtEl>
                                        <p:attrNameLst>
                                          <p:attrName>ppt_x</p:attrName>
                                        </p:attrNameLst>
                                      </p:cBhvr>
                                      <p:tavLst>
                                        <p:tav tm="0">
                                          <p:val>
                                            <p:strVal val="1+#ppt_w/2"/>
                                          </p:val>
                                        </p:tav>
                                        <p:tav tm="100000">
                                          <p:val>
                                            <p:strVal val="#ppt_x"/>
                                          </p:val>
                                        </p:tav>
                                      </p:tavLst>
                                    </p:anim>
                                    <p:anim calcmode="lin" valueType="num">
                                      <p:cBhvr additive="base">
                                        <p:cTn id="12" dur="500" fill="hold"/>
                                        <p:tgtEl>
                                          <p:spTgt spid="68813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688130"/>
                                        </p:tgtEl>
                                        <p:attrNameLst>
                                          <p:attrName>style.visibility</p:attrName>
                                        </p:attrNameLst>
                                      </p:cBhvr>
                                      <p:to>
                                        <p:strVal val="visible"/>
                                      </p:to>
                                    </p:set>
                                    <p:anim calcmode="lin" valueType="num">
                                      <p:cBhvr additive="base">
                                        <p:cTn id="15" dur="500" fill="hold"/>
                                        <p:tgtEl>
                                          <p:spTgt spid="688130"/>
                                        </p:tgtEl>
                                        <p:attrNameLst>
                                          <p:attrName>ppt_x</p:attrName>
                                        </p:attrNameLst>
                                      </p:cBhvr>
                                      <p:tavLst>
                                        <p:tav tm="0">
                                          <p:val>
                                            <p:strVal val="1+#ppt_w/2"/>
                                          </p:val>
                                        </p:tav>
                                        <p:tav tm="100000">
                                          <p:val>
                                            <p:strVal val="#ppt_x"/>
                                          </p:val>
                                        </p:tav>
                                      </p:tavLst>
                                    </p:anim>
                                    <p:anim calcmode="lin" valueType="num">
                                      <p:cBhvr additive="base">
                                        <p:cTn id="16" dur="500" fill="hold"/>
                                        <p:tgtEl>
                                          <p:spTgt spid="6881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8130" grpId="0" animBg="1"/>
      <p:bldP spid="688131" grpId="0" animBg="1"/>
      <p:bldP spid="688132"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84114A17-BD69-4A7D-9CCC-97A53BAE54FF}" type="slidenum">
              <a:rPr lang="en-US"/>
              <a:pPr/>
              <a:t>36</a:t>
            </a:fld>
            <a:endParaRPr lang="en-US" dirty="0"/>
          </a:p>
        </p:txBody>
      </p:sp>
      <p:sp>
        <p:nvSpPr>
          <p:cNvPr id="686082" name="Text Box 2"/>
          <p:cNvSpPr txBox="1">
            <a:spLocks noChangeArrowheads="1"/>
          </p:cNvSpPr>
          <p:nvPr/>
        </p:nvSpPr>
        <p:spPr bwMode="auto">
          <a:xfrm>
            <a:off x="7362825" y="408146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Cap. Reqmts. Planning</a:t>
            </a:r>
            <a:endParaRPr lang="en-CA"/>
          </a:p>
        </p:txBody>
      </p:sp>
      <p:sp>
        <p:nvSpPr>
          <p:cNvPr id="686083" name="Text Box 3"/>
          <p:cNvSpPr txBox="1">
            <a:spLocks noChangeArrowheads="1"/>
          </p:cNvSpPr>
          <p:nvPr/>
        </p:nvSpPr>
        <p:spPr bwMode="auto">
          <a:xfrm>
            <a:off x="7362825" y="316071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Rough Cut Capacity Plan</a:t>
            </a:r>
            <a:endParaRPr lang="en-CA"/>
          </a:p>
        </p:txBody>
      </p:sp>
      <p:sp>
        <p:nvSpPr>
          <p:cNvPr id="686084" name="Text Box 4"/>
          <p:cNvSpPr txBox="1">
            <a:spLocks noChangeArrowheads="1"/>
          </p:cNvSpPr>
          <p:nvPr/>
        </p:nvSpPr>
        <p:spPr bwMode="auto">
          <a:xfrm>
            <a:off x="7362825" y="2200275"/>
            <a:ext cx="3035300" cy="376238"/>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Aggregate Capacity Plan</a:t>
            </a:r>
            <a:endParaRPr lang="en-CA"/>
          </a:p>
        </p:txBody>
      </p:sp>
      <p:sp>
        <p:nvSpPr>
          <p:cNvPr id="686098" name="Text Box 18"/>
          <p:cNvSpPr txBox="1">
            <a:spLocks noChangeArrowheads="1"/>
          </p:cNvSpPr>
          <p:nvPr/>
        </p:nvSpPr>
        <p:spPr bwMode="auto">
          <a:xfrm>
            <a:off x="7362825" y="1585914"/>
            <a:ext cx="3035300" cy="4108817"/>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dirty="0"/>
              <a:t>Strategic Business Planning</a:t>
            </a:r>
            <a:endParaRPr lang="en-CA" dirty="0"/>
          </a:p>
          <a:p>
            <a:pPr>
              <a:spcBef>
                <a:spcPct val="50000"/>
              </a:spcBef>
            </a:pPr>
            <a:r>
              <a:rPr lang="en-CA" dirty="0"/>
              <a:t>– highest level of firm, Senior Mgmt </a:t>
            </a:r>
          </a:p>
          <a:p>
            <a:pPr>
              <a:spcBef>
                <a:spcPct val="50000"/>
              </a:spcBef>
              <a:buFontTx/>
              <a:buChar char="-"/>
            </a:pPr>
            <a:r>
              <a:rPr lang="en-CA" dirty="0"/>
              <a:t>2-10 years, strategic</a:t>
            </a:r>
          </a:p>
          <a:p>
            <a:pPr>
              <a:spcBef>
                <a:spcPct val="50000"/>
              </a:spcBef>
              <a:buFontTx/>
              <a:buChar char="-"/>
            </a:pPr>
            <a:r>
              <a:rPr lang="en-CA" dirty="0"/>
              <a:t>Major goals and objectives, which product lines, markets, major process choices</a:t>
            </a:r>
          </a:p>
          <a:p>
            <a:pPr>
              <a:spcBef>
                <a:spcPct val="50000"/>
              </a:spcBef>
            </a:pPr>
            <a:r>
              <a:rPr lang="en-CA" dirty="0"/>
              <a:t>- includes input from all functional areas </a:t>
            </a:r>
          </a:p>
          <a:p>
            <a:pPr>
              <a:spcBef>
                <a:spcPct val="50000"/>
              </a:spcBef>
              <a:buFontTx/>
              <a:buChar char="-"/>
            </a:pPr>
            <a:r>
              <a:rPr lang="en-CA" dirty="0"/>
              <a:t>Projected balance sheet, income statement and projected cash flow. </a:t>
            </a:r>
            <a:endParaRPr lang="en-US" dirty="0"/>
          </a:p>
        </p:txBody>
      </p:sp>
      <p:grpSp>
        <p:nvGrpSpPr>
          <p:cNvPr id="2" name="Group 1" title="Figure 1 from reading with more details &quot;Business Planning Process&quot;"/>
          <p:cNvGrpSpPr/>
          <p:nvPr/>
        </p:nvGrpSpPr>
        <p:grpSpPr>
          <a:xfrm>
            <a:off x="1717675" y="1878012"/>
            <a:ext cx="5524500" cy="4273550"/>
            <a:chOff x="193675" y="1878012"/>
            <a:chExt cx="5524500" cy="4273550"/>
          </a:xfrm>
        </p:grpSpPr>
        <p:sp>
          <p:nvSpPr>
            <p:cNvPr id="686086" name="Rectangle 6"/>
            <p:cNvSpPr>
              <a:spLocks noChangeArrowheads="1"/>
            </p:cNvSpPr>
            <p:nvPr/>
          </p:nvSpPr>
          <p:spPr bwMode="auto">
            <a:xfrm>
              <a:off x="2005012" y="27051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Sales and Operations Planning</a:t>
              </a:r>
            </a:p>
          </p:txBody>
        </p:sp>
        <p:sp>
          <p:nvSpPr>
            <p:cNvPr id="686087" name="Rectangle 7"/>
            <p:cNvSpPr>
              <a:spLocks noChangeArrowheads="1"/>
            </p:cNvSpPr>
            <p:nvPr/>
          </p:nvSpPr>
          <p:spPr bwMode="auto">
            <a:xfrm>
              <a:off x="2005012" y="36195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86088" name="Rectangle 8"/>
            <p:cNvSpPr>
              <a:spLocks noChangeArrowheads="1"/>
            </p:cNvSpPr>
            <p:nvPr/>
          </p:nvSpPr>
          <p:spPr bwMode="auto">
            <a:xfrm>
              <a:off x="2005012" y="45339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86089" name="Rectangle 9"/>
            <p:cNvSpPr>
              <a:spLocks noChangeArrowheads="1"/>
            </p:cNvSpPr>
            <p:nvPr/>
          </p:nvSpPr>
          <p:spPr bwMode="auto">
            <a:xfrm>
              <a:off x="2036763" y="5510212"/>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86090" name="Rectangle 10"/>
            <p:cNvSpPr>
              <a:spLocks noChangeArrowheads="1"/>
            </p:cNvSpPr>
            <p:nvPr/>
          </p:nvSpPr>
          <p:spPr bwMode="auto">
            <a:xfrm>
              <a:off x="3771900" y="5510212"/>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86091" name="Text Box 11"/>
            <p:cNvSpPr txBox="1">
              <a:spLocks noChangeArrowheads="1"/>
            </p:cNvSpPr>
            <p:nvPr/>
          </p:nvSpPr>
          <p:spPr bwMode="auto">
            <a:xfrm>
              <a:off x="193675" y="5510212"/>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86092" name="AutoShape 12"/>
            <p:cNvSpPr>
              <a:spLocks noChangeArrowheads="1"/>
            </p:cNvSpPr>
            <p:nvPr/>
          </p:nvSpPr>
          <p:spPr bwMode="auto">
            <a:xfrm>
              <a:off x="3565525" y="331946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3" name="AutoShape 13"/>
            <p:cNvSpPr>
              <a:spLocks noChangeArrowheads="1"/>
            </p:cNvSpPr>
            <p:nvPr/>
          </p:nvSpPr>
          <p:spPr bwMode="auto">
            <a:xfrm>
              <a:off x="3565525" y="4241800"/>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4" name="AutoShape 14"/>
            <p:cNvSpPr>
              <a:spLocks noChangeArrowheads="1"/>
            </p:cNvSpPr>
            <p:nvPr/>
          </p:nvSpPr>
          <p:spPr bwMode="auto">
            <a:xfrm rot="2700000">
              <a:off x="2817019" y="5182393"/>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5" name="AutoShape 15"/>
            <p:cNvSpPr>
              <a:spLocks noChangeArrowheads="1"/>
            </p:cNvSpPr>
            <p:nvPr/>
          </p:nvSpPr>
          <p:spPr bwMode="auto">
            <a:xfrm rot="-2700000">
              <a:off x="4410075" y="5164137"/>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86096" name="Text Box 16"/>
            <p:cNvSpPr txBox="1">
              <a:spLocks noChangeArrowheads="1"/>
            </p:cNvSpPr>
            <p:nvPr/>
          </p:nvSpPr>
          <p:spPr bwMode="auto">
            <a:xfrm>
              <a:off x="269875" y="2667000"/>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86097" name="Line 17"/>
            <p:cNvSpPr>
              <a:spLocks noChangeShapeType="1"/>
            </p:cNvSpPr>
            <p:nvPr/>
          </p:nvSpPr>
          <p:spPr bwMode="auto">
            <a:xfrm>
              <a:off x="231775" y="4773613"/>
              <a:ext cx="1460500" cy="0"/>
            </a:xfrm>
            <a:prstGeom prst="line">
              <a:avLst/>
            </a:prstGeom>
            <a:noFill/>
            <a:ln w="38100">
              <a:solidFill>
                <a:schemeClr val="tx1"/>
              </a:solidFill>
              <a:prstDash val="dash"/>
              <a:round/>
              <a:headEnd/>
              <a:tailEnd/>
            </a:ln>
          </p:spPr>
          <p:txBody>
            <a:bodyPr/>
            <a:lstStyle/>
            <a:p>
              <a:endParaRPr lang="en-US"/>
            </a:p>
          </p:txBody>
        </p:sp>
        <p:sp>
          <p:nvSpPr>
            <p:cNvPr id="686099" name="AutoShape 19"/>
            <p:cNvSpPr>
              <a:spLocks noChangeArrowheads="1"/>
            </p:cNvSpPr>
            <p:nvPr/>
          </p:nvSpPr>
          <p:spPr bwMode="auto">
            <a:xfrm>
              <a:off x="5334000" y="20574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024062" y="1878012"/>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548062" y="244951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86085" name="Rectangle 5"/>
          <p:cNvSpPr>
            <a:spLocks noGrp="1" noChangeArrowheads="1"/>
          </p:cNvSpPr>
          <p:nvPr>
            <p:ph type="title"/>
          </p:nvPr>
        </p:nvSpPr>
        <p:spPr>
          <a:xfrm>
            <a:off x="2908300" y="279400"/>
            <a:ext cx="7315200" cy="1143000"/>
          </a:xfrm>
        </p:spPr>
        <p:txBody>
          <a:bodyPr>
            <a:normAutofit fontScale="90000"/>
          </a:bodyPr>
          <a:lstStyle/>
          <a:p>
            <a:pPr>
              <a:defRPr/>
            </a:pPr>
            <a:r>
              <a:rPr lang="en-US" dirty="0"/>
              <a:t>8</a:t>
            </a:r>
            <a:r>
              <a:rPr lang="en-US" dirty="0" smtClean="0"/>
              <a:t>.1 </a:t>
            </a:r>
            <a:r>
              <a:rPr lang="en-US" dirty="0"/>
              <a:t>Business Planning </a:t>
            </a:r>
            <a:r>
              <a:rPr lang="en-US" dirty="0" smtClean="0"/>
              <a:t>Process – </a:t>
            </a:r>
            <a:r>
              <a:rPr lang="en-US" dirty="0" err="1" smtClean="0"/>
              <a:t>i</a:t>
            </a:r>
            <a:r>
              <a:rPr lang="en-US" dirty="0" smtClean="0"/>
              <a:t>)</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40352041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86098"/>
                                        </p:tgtEl>
                                        <p:attrNameLst>
                                          <p:attrName>style.visibility</p:attrName>
                                        </p:attrNameLst>
                                      </p:cBhvr>
                                      <p:to>
                                        <p:strVal val="visible"/>
                                      </p:to>
                                    </p:set>
                                    <p:anim calcmode="lin" valueType="num">
                                      <p:cBhvr additive="base">
                                        <p:cTn id="7" dur="500" fill="hold"/>
                                        <p:tgtEl>
                                          <p:spTgt spid="686098"/>
                                        </p:tgtEl>
                                        <p:attrNameLst>
                                          <p:attrName>ppt_x</p:attrName>
                                        </p:attrNameLst>
                                      </p:cBhvr>
                                      <p:tavLst>
                                        <p:tav tm="0">
                                          <p:val>
                                            <p:strVal val="1+#ppt_w/2"/>
                                          </p:val>
                                        </p:tav>
                                        <p:tav tm="100000">
                                          <p:val>
                                            <p:strVal val="#ppt_x"/>
                                          </p:val>
                                        </p:tav>
                                      </p:tavLst>
                                    </p:anim>
                                    <p:anim calcmode="lin" valueType="num">
                                      <p:cBhvr additive="base">
                                        <p:cTn id="8" dur="500" fill="hold"/>
                                        <p:tgtEl>
                                          <p:spTgt spid="6860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1" nodeType="clickEffect">
                                  <p:stCondLst>
                                    <p:cond delay="0"/>
                                  </p:stCondLst>
                                  <p:childTnLst>
                                    <p:animEffect transition="out" filter="dissolve">
                                      <p:cBhvr>
                                        <p:cTn id="12" dur="500"/>
                                        <p:tgtEl>
                                          <p:spTgt spid="686098"/>
                                        </p:tgtEl>
                                      </p:cBhvr>
                                    </p:animEffect>
                                    <p:set>
                                      <p:cBhvr>
                                        <p:cTn id="13" dur="1" fill="hold">
                                          <p:stCondLst>
                                            <p:cond delay="499"/>
                                          </p:stCondLst>
                                        </p:cTn>
                                        <p:tgtEl>
                                          <p:spTgt spid="686098"/>
                                        </p:tgtEl>
                                        <p:attrNameLst>
                                          <p:attrName>style.visibility</p:attrName>
                                        </p:attrNameLst>
                                      </p:cBhvr>
                                      <p:to>
                                        <p:strVal val="hidden"/>
                                      </p:to>
                                    </p:set>
                                  </p:childTnLst>
                                </p:cTn>
                              </p:par>
                              <p:par>
                                <p:cTn id="14" presetID="2" presetClass="entr" presetSubtype="2" fill="hold" grpId="0" nodeType="withEffect">
                                  <p:stCondLst>
                                    <p:cond delay="0"/>
                                  </p:stCondLst>
                                  <p:childTnLst>
                                    <p:set>
                                      <p:cBhvr>
                                        <p:cTn id="15" dur="1" fill="hold">
                                          <p:stCondLst>
                                            <p:cond delay="0"/>
                                          </p:stCondLst>
                                        </p:cTn>
                                        <p:tgtEl>
                                          <p:spTgt spid="686084"/>
                                        </p:tgtEl>
                                        <p:attrNameLst>
                                          <p:attrName>style.visibility</p:attrName>
                                        </p:attrNameLst>
                                      </p:cBhvr>
                                      <p:to>
                                        <p:strVal val="visible"/>
                                      </p:to>
                                    </p:set>
                                    <p:anim calcmode="lin" valueType="num">
                                      <p:cBhvr additive="base">
                                        <p:cTn id="16" dur="500" fill="hold"/>
                                        <p:tgtEl>
                                          <p:spTgt spid="686084"/>
                                        </p:tgtEl>
                                        <p:attrNameLst>
                                          <p:attrName>ppt_x</p:attrName>
                                        </p:attrNameLst>
                                      </p:cBhvr>
                                      <p:tavLst>
                                        <p:tav tm="0">
                                          <p:val>
                                            <p:strVal val="1+#ppt_w/2"/>
                                          </p:val>
                                        </p:tav>
                                        <p:tav tm="100000">
                                          <p:val>
                                            <p:strVal val="#ppt_x"/>
                                          </p:val>
                                        </p:tav>
                                      </p:tavLst>
                                    </p:anim>
                                    <p:anim calcmode="lin" valueType="num">
                                      <p:cBhvr additive="base">
                                        <p:cTn id="17" dur="500" fill="hold"/>
                                        <p:tgtEl>
                                          <p:spTgt spid="686084"/>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686083"/>
                                        </p:tgtEl>
                                        <p:attrNameLst>
                                          <p:attrName>style.visibility</p:attrName>
                                        </p:attrNameLst>
                                      </p:cBhvr>
                                      <p:to>
                                        <p:strVal val="visible"/>
                                      </p:to>
                                    </p:set>
                                    <p:anim calcmode="lin" valueType="num">
                                      <p:cBhvr additive="base">
                                        <p:cTn id="20" dur="500" fill="hold"/>
                                        <p:tgtEl>
                                          <p:spTgt spid="686083"/>
                                        </p:tgtEl>
                                        <p:attrNameLst>
                                          <p:attrName>ppt_x</p:attrName>
                                        </p:attrNameLst>
                                      </p:cBhvr>
                                      <p:tavLst>
                                        <p:tav tm="0">
                                          <p:val>
                                            <p:strVal val="1+#ppt_w/2"/>
                                          </p:val>
                                        </p:tav>
                                        <p:tav tm="100000">
                                          <p:val>
                                            <p:strVal val="#ppt_x"/>
                                          </p:val>
                                        </p:tav>
                                      </p:tavLst>
                                    </p:anim>
                                    <p:anim calcmode="lin" valueType="num">
                                      <p:cBhvr additive="base">
                                        <p:cTn id="21" dur="500" fill="hold"/>
                                        <p:tgtEl>
                                          <p:spTgt spid="686083"/>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childTnLst>
                                    <p:set>
                                      <p:cBhvr>
                                        <p:cTn id="23" dur="1" fill="hold">
                                          <p:stCondLst>
                                            <p:cond delay="0"/>
                                          </p:stCondLst>
                                        </p:cTn>
                                        <p:tgtEl>
                                          <p:spTgt spid="686082"/>
                                        </p:tgtEl>
                                        <p:attrNameLst>
                                          <p:attrName>style.visibility</p:attrName>
                                        </p:attrNameLst>
                                      </p:cBhvr>
                                      <p:to>
                                        <p:strVal val="visible"/>
                                      </p:to>
                                    </p:set>
                                    <p:anim calcmode="lin" valueType="num">
                                      <p:cBhvr additive="base">
                                        <p:cTn id="24" dur="500" fill="hold"/>
                                        <p:tgtEl>
                                          <p:spTgt spid="686082"/>
                                        </p:tgtEl>
                                        <p:attrNameLst>
                                          <p:attrName>ppt_x</p:attrName>
                                        </p:attrNameLst>
                                      </p:cBhvr>
                                      <p:tavLst>
                                        <p:tav tm="0">
                                          <p:val>
                                            <p:strVal val="1+#ppt_w/2"/>
                                          </p:val>
                                        </p:tav>
                                        <p:tav tm="100000">
                                          <p:val>
                                            <p:strVal val="#ppt_x"/>
                                          </p:val>
                                        </p:tav>
                                      </p:tavLst>
                                    </p:anim>
                                    <p:anim calcmode="lin" valueType="num">
                                      <p:cBhvr additive="base">
                                        <p:cTn id="25" dur="500" fill="hold"/>
                                        <p:tgtEl>
                                          <p:spTgt spid="6860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2" grpId="0" animBg="1"/>
      <p:bldP spid="686083" grpId="0" animBg="1"/>
      <p:bldP spid="686084" grpId="0" animBg="1"/>
      <p:bldP spid="686098" grpId="0" animBg="1"/>
      <p:bldP spid="686098"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3"/>
          <p:cNvSpPr>
            <a:spLocks noGrp="1"/>
          </p:cNvSpPr>
          <p:nvPr>
            <p:ph type="sldNum" sz="quarter" idx="12"/>
          </p:nvPr>
        </p:nvSpPr>
        <p:spPr bwMode="auto">
          <a:noFill/>
          <a:ln>
            <a:miter lim="800000"/>
            <a:headEnd/>
            <a:tailEnd/>
          </a:ln>
        </p:spPr>
        <p:txBody>
          <a:bodyPr vert="horz" wrap="square" lIns="91440" tIns="45720" rIns="91440" bIns="45720" numCol="1" rtlCol="0" anchor="t" anchorCtr="0" compatLnSpc="1">
            <a:prstTxWarp prst="textNoShape">
              <a:avLst/>
            </a:prstTxWarp>
          </a:bodyPr>
          <a:lstStyle/>
          <a:p>
            <a:r>
              <a:rPr lang="en-US" dirty="0" smtClean="0"/>
              <a:t>Slide </a:t>
            </a:r>
            <a:fld id="{084C3B5C-A4FC-4159-86FF-B68F8ADD36C0}" type="slidenum">
              <a:rPr lang="en-US"/>
              <a:pPr/>
              <a:t>37</a:t>
            </a:fld>
            <a:endParaRPr lang="en-US" dirty="0"/>
          </a:p>
        </p:txBody>
      </p:sp>
      <p:sp>
        <p:nvSpPr>
          <p:cNvPr id="690178" name="Text Box 2"/>
          <p:cNvSpPr txBox="1">
            <a:spLocks noChangeArrowheads="1"/>
          </p:cNvSpPr>
          <p:nvPr/>
        </p:nvSpPr>
        <p:spPr bwMode="auto">
          <a:xfrm>
            <a:off x="7362825" y="408146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Cap. Reqmts. Planning</a:t>
            </a:r>
            <a:endParaRPr lang="en-CA"/>
          </a:p>
        </p:txBody>
      </p:sp>
      <p:sp>
        <p:nvSpPr>
          <p:cNvPr id="690179" name="Text Box 3"/>
          <p:cNvSpPr txBox="1">
            <a:spLocks noChangeArrowheads="1"/>
          </p:cNvSpPr>
          <p:nvPr/>
        </p:nvSpPr>
        <p:spPr bwMode="auto">
          <a:xfrm>
            <a:off x="7362825" y="3160714"/>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Rough Cut Capacity Plan</a:t>
            </a:r>
            <a:endParaRPr lang="en-CA"/>
          </a:p>
        </p:txBody>
      </p:sp>
      <p:sp>
        <p:nvSpPr>
          <p:cNvPr id="690180" name="Text Box 4"/>
          <p:cNvSpPr txBox="1">
            <a:spLocks noChangeArrowheads="1"/>
          </p:cNvSpPr>
          <p:nvPr/>
        </p:nvSpPr>
        <p:spPr bwMode="auto">
          <a:xfrm>
            <a:off x="7362825" y="2200275"/>
            <a:ext cx="3035300" cy="376238"/>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a:t>Aggregate Capacity Plan</a:t>
            </a:r>
            <a:endParaRPr lang="en-CA"/>
          </a:p>
        </p:txBody>
      </p:sp>
      <p:grpSp>
        <p:nvGrpSpPr>
          <p:cNvPr id="2" name="Group 1" title="Figure 1 from reading with more details &quot;Business Planning Process&quot;"/>
          <p:cNvGrpSpPr/>
          <p:nvPr/>
        </p:nvGrpSpPr>
        <p:grpSpPr>
          <a:xfrm>
            <a:off x="1524001" y="1700214"/>
            <a:ext cx="8874125" cy="4498975"/>
            <a:chOff x="0" y="1700213"/>
            <a:chExt cx="8874125" cy="4498975"/>
          </a:xfrm>
        </p:grpSpPr>
        <p:sp>
          <p:nvSpPr>
            <p:cNvPr id="690182" name="Rectangle 6"/>
            <p:cNvSpPr>
              <a:spLocks noChangeArrowheads="1"/>
            </p:cNvSpPr>
            <p:nvPr/>
          </p:nvSpPr>
          <p:spPr bwMode="auto">
            <a:xfrm>
              <a:off x="2055812" y="25908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Sales and Operations Planning</a:t>
              </a:r>
            </a:p>
          </p:txBody>
        </p:sp>
        <p:sp>
          <p:nvSpPr>
            <p:cNvPr id="690183" name="Rectangle 7"/>
            <p:cNvSpPr>
              <a:spLocks noChangeArrowheads="1"/>
            </p:cNvSpPr>
            <p:nvPr/>
          </p:nvSpPr>
          <p:spPr bwMode="auto">
            <a:xfrm>
              <a:off x="2055812" y="35052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90184" name="Rectangle 8"/>
            <p:cNvSpPr>
              <a:spLocks noChangeArrowheads="1"/>
            </p:cNvSpPr>
            <p:nvPr/>
          </p:nvSpPr>
          <p:spPr bwMode="auto">
            <a:xfrm>
              <a:off x="2055812" y="44196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90185" name="Rectangle 9"/>
            <p:cNvSpPr>
              <a:spLocks noChangeArrowheads="1"/>
            </p:cNvSpPr>
            <p:nvPr/>
          </p:nvSpPr>
          <p:spPr bwMode="auto">
            <a:xfrm>
              <a:off x="1939925" y="5395912"/>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90186" name="Rectangle 10"/>
            <p:cNvSpPr>
              <a:spLocks noChangeArrowheads="1"/>
            </p:cNvSpPr>
            <p:nvPr/>
          </p:nvSpPr>
          <p:spPr bwMode="auto">
            <a:xfrm>
              <a:off x="3725863" y="5395912"/>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90187" name="Text Box 11"/>
            <p:cNvSpPr txBox="1">
              <a:spLocks noChangeArrowheads="1"/>
            </p:cNvSpPr>
            <p:nvPr/>
          </p:nvSpPr>
          <p:spPr bwMode="auto">
            <a:xfrm>
              <a:off x="0" y="5395912"/>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90188" name="AutoShape 12"/>
            <p:cNvSpPr>
              <a:spLocks noChangeArrowheads="1"/>
            </p:cNvSpPr>
            <p:nvPr/>
          </p:nvSpPr>
          <p:spPr bwMode="auto">
            <a:xfrm>
              <a:off x="3616325" y="320516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0189" name="AutoShape 13"/>
            <p:cNvSpPr>
              <a:spLocks noChangeArrowheads="1"/>
            </p:cNvSpPr>
            <p:nvPr/>
          </p:nvSpPr>
          <p:spPr bwMode="auto">
            <a:xfrm>
              <a:off x="3616325" y="4127500"/>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0190" name="AutoShape 14"/>
            <p:cNvSpPr>
              <a:spLocks noChangeArrowheads="1"/>
            </p:cNvSpPr>
            <p:nvPr/>
          </p:nvSpPr>
          <p:spPr bwMode="auto">
            <a:xfrm rot="2700000">
              <a:off x="2867819" y="5068093"/>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0191" name="AutoShape 15"/>
            <p:cNvSpPr>
              <a:spLocks noChangeArrowheads="1"/>
            </p:cNvSpPr>
            <p:nvPr/>
          </p:nvSpPr>
          <p:spPr bwMode="auto">
            <a:xfrm rot="-2700000">
              <a:off x="4460875" y="5049837"/>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0192" name="Text Box 16"/>
            <p:cNvSpPr txBox="1">
              <a:spLocks noChangeArrowheads="1"/>
            </p:cNvSpPr>
            <p:nvPr/>
          </p:nvSpPr>
          <p:spPr bwMode="auto">
            <a:xfrm>
              <a:off x="76200" y="2552700"/>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90193" name="Line 17"/>
            <p:cNvSpPr>
              <a:spLocks noChangeShapeType="1"/>
            </p:cNvSpPr>
            <p:nvPr/>
          </p:nvSpPr>
          <p:spPr bwMode="auto">
            <a:xfrm>
              <a:off x="38100" y="5241925"/>
              <a:ext cx="1460500" cy="0"/>
            </a:xfrm>
            <a:prstGeom prst="line">
              <a:avLst/>
            </a:prstGeom>
            <a:noFill/>
            <a:ln w="38100">
              <a:solidFill>
                <a:schemeClr val="tx1"/>
              </a:solidFill>
              <a:prstDash val="dash"/>
              <a:round/>
              <a:headEnd/>
              <a:tailEnd/>
            </a:ln>
          </p:spPr>
          <p:txBody>
            <a:bodyPr/>
            <a:lstStyle/>
            <a:p>
              <a:endParaRPr lang="en-US"/>
            </a:p>
          </p:txBody>
        </p:sp>
        <p:sp>
          <p:nvSpPr>
            <p:cNvPr id="690198" name="Text Box 22"/>
            <p:cNvSpPr txBox="1">
              <a:spLocks noChangeArrowheads="1"/>
            </p:cNvSpPr>
            <p:nvPr/>
          </p:nvSpPr>
          <p:spPr bwMode="auto">
            <a:xfrm>
              <a:off x="5838825" y="1700213"/>
              <a:ext cx="3035300" cy="4498975"/>
            </a:xfrm>
            <a:prstGeom prst="rect">
              <a:avLst/>
            </a:prstGeom>
            <a:solidFill>
              <a:schemeClr val="accent1"/>
            </a:solidFill>
            <a:ln w="9525">
              <a:solidFill>
                <a:schemeClr val="tx1"/>
              </a:solidFill>
              <a:miter lim="800000"/>
              <a:headEnd/>
              <a:tailEnd/>
            </a:ln>
          </p:spPr>
          <p:txBody>
            <a:bodyPr>
              <a:spAutoFit/>
            </a:bodyPr>
            <a:lstStyle/>
            <a:p>
              <a:pPr>
                <a:spcBef>
                  <a:spcPct val="50000"/>
                </a:spcBef>
              </a:pPr>
              <a:r>
                <a:rPr lang="en-CA" b="1"/>
                <a:t>MRP – </a:t>
              </a:r>
              <a:r>
                <a:rPr lang="en-CA"/>
                <a:t>Dependent Demand items</a:t>
              </a:r>
            </a:p>
            <a:p>
              <a:pPr>
                <a:spcBef>
                  <a:spcPct val="50000"/>
                </a:spcBef>
              </a:pPr>
              <a:r>
                <a:rPr lang="en-CA"/>
                <a:t>– Most detailed plan, weeks/days/shifts, component, work center, vendor level</a:t>
              </a:r>
            </a:p>
            <a:p>
              <a:pPr>
                <a:spcBef>
                  <a:spcPct val="50000"/>
                </a:spcBef>
                <a:buFontTx/>
                <a:buChar char="-"/>
              </a:pPr>
              <a:r>
                <a:rPr lang="en-CA"/>
                <a:t>Driven by MPS reqmts.</a:t>
              </a:r>
            </a:p>
            <a:p>
              <a:pPr>
                <a:spcBef>
                  <a:spcPct val="50000"/>
                </a:spcBef>
                <a:buFontTx/>
                <a:buChar char="-"/>
              </a:pPr>
              <a:r>
                <a:rPr lang="en-CA"/>
                <a:t>Employs BOM, backward scheduling, and explosion of BOM</a:t>
              </a:r>
            </a:p>
            <a:p>
              <a:pPr>
                <a:spcBef>
                  <a:spcPct val="50000"/>
                </a:spcBef>
                <a:buFontTx/>
                <a:buChar char="-"/>
              </a:pPr>
              <a:r>
                <a:rPr lang="en-CA"/>
                <a:t>Gross to net calculation of requirements, recommends qty and timing of replenishment orders</a:t>
              </a:r>
            </a:p>
          </p:txBody>
        </p:sp>
        <p:sp>
          <p:nvSpPr>
            <p:cNvPr id="690199" name="AutoShape 23"/>
            <p:cNvSpPr>
              <a:spLocks noChangeArrowheads="1"/>
            </p:cNvSpPr>
            <p:nvPr/>
          </p:nvSpPr>
          <p:spPr bwMode="auto">
            <a:xfrm>
              <a:off x="5357812" y="4627562"/>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036762" y="1763712"/>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560762" y="2335212"/>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90181" name="Rectangle 5"/>
          <p:cNvSpPr>
            <a:spLocks noGrp="1" noChangeArrowheads="1"/>
          </p:cNvSpPr>
          <p:nvPr>
            <p:ph type="title"/>
          </p:nvPr>
        </p:nvSpPr>
        <p:spPr>
          <a:xfrm>
            <a:off x="2639550" y="279400"/>
            <a:ext cx="7583950" cy="1143000"/>
          </a:xfrm>
        </p:spPr>
        <p:txBody>
          <a:bodyPr>
            <a:normAutofit fontScale="90000"/>
          </a:bodyPr>
          <a:lstStyle/>
          <a:p>
            <a:pPr>
              <a:defRPr/>
            </a:pPr>
            <a:r>
              <a:rPr lang="en-US" dirty="0"/>
              <a:t>8</a:t>
            </a:r>
            <a:r>
              <a:rPr lang="en-US" dirty="0" smtClean="0"/>
              <a:t>.1 </a:t>
            </a:r>
            <a:r>
              <a:rPr lang="en-US" dirty="0"/>
              <a:t>Business Planning </a:t>
            </a:r>
            <a:r>
              <a:rPr lang="en-US" dirty="0" smtClean="0"/>
              <a:t>Process – iv)</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1220773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90180"/>
                                        </p:tgtEl>
                                        <p:attrNameLst>
                                          <p:attrName>style.visibility</p:attrName>
                                        </p:attrNameLst>
                                      </p:cBhvr>
                                      <p:to>
                                        <p:strVal val="visible"/>
                                      </p:to>
                                    </p:set>
                                    <p:anim calcmode="lin" valueType="num">
                                      <p:cBhvr additive="base">
                                        <p:cTn id="7" dur="500" fill="hold"/>
                                        <p:tgtEl>
                                          <p:spTgt spid="690180"/>
                                        </p:tgtEl>
                                        <p:attrNameLst>
                                          <p:attrName>ppt_x</p:attrName>
                                        </p:attrNameLst>
                                      </p:cBhvr>
                                      <p:tavLst>
                                        <p:tav tm="0">
                                          <p:val>
                                            <p:strVal val="1+#ppt_w/2"/>
                                          </p:val>
                                        </p:tav>
                                        <p:tav tm="100000">
                                          <p:val>
                                            <p:strVal val="#ppt_x"/>
                                          </p:val>
                                        </p:tav>
                                      </p:tavLst>
                                    </p:anim>
                                    <p:anim calcmode="lin" valueType="num">
                                      <p:cBhvr additive="base">
                                        <p:cTn id="8" dur="500" fill="hold"/>
                                        <p:tgtEl>
                                          <p:spTgt spid="69018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90179"/>
                                        </p:tgtEl>
                                        <p:attrNameLst>
                                          <p:attrName>style.visibility</p:attrName>
                                        </p:attrNameLst>
                                      </p:cBhvr>
                                      <p:to>
                                        <p:strVal val="visible"/>
                                      </p:to>
                                    </p:set>
                                    <p:anim calcmode="lin" valueType="num">
                                      <p:cBhvr additive="base">
                                        <p:cTn id="11" dur="500" fill="hold"/>
                                        <p:tgtEl>
                                          <p:spTgt spid="690179"/>
                                        </p:tgtEl>
                                        <p:attrNameLst>
                                          <p:attrName>ppt_x</p:attrName>
                                        </p:attrNameLst>
                                      </p:cBhvr>
                                      <p:tavLst>
                                        <p:tav tm="0">
                                          <p:val>
                                            <p:strVal val="1+#ppt_w/2"/>
                                          </p:val>
                                        </p:tav>
                                        <p:tav tm="100000">
                                          <p:val>
                                            <p:strVal val="#ppt_x"/>
                                          </p:val>
                                        </p:tav>
                                      </p:tavLst>
                                    </p:anim>
                                    <p:anim calcmode="lin" valueType="num">
                                      <p:cBhvr additive="base">
                                        <p:cTn id="12" dur="500" fill="hold"/>
                                        <p:tgtEl>
                                          <p:spTgt spid="69017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690178"/>
                                        </p:tgtEl>
                                        <p:attrNameLst>
                                          <p:attrName>style.visibility</p:attrName>
                                        </p:attrNameLst>
                                      </p:cBhvr>
                                      <p:to>
                                        <p:strVal val="visible"/>
                                      </p:to>
                                    </p:set>
                                    <p:anim calcmode="lin" valueType="num">
                                      <p:cBhvr additive="base">
                                        <p:cTn id="15" dur="500" fill="hold"/>
                                        <p:tgtEl>
                                          <p:spTgt spid="690178"/>
                                        </p:tgtEl>
                                        <p:attrNameLst>
                                          <p:attrName>ppt_x</p:attrName>
                                        </p:attrNameLst>
                                      </p:cBhvr>
                                      <p:tavLst>
                                        <p:tav tm="0">
                                          <p:val>
                                            <p:strVal val="1+#ppt_w/2"/>
                                          </p:val>
                                        </p:tav>
                                        <p:tav tm="100000">
                                          <p:val>
                                            <p:strVal val="#ppt_x"/>
                                          </p:val>
                                        </p:tav>
                                      </p:tavLst>
                                    </p:anim>
                                    <p:anim calcmode="lin" valueType="num">
                                      <p:cBhvr additive="base">
                                        <p:cTn id="16" dur="500" fill="hold"/>
                                        <p:tgtEl>
                                          <p:spTgt spid="6901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178" grpId="0" animBg="1"/>
      <p:bldP spid="690179" grpId="0" animBg="1"/>
      <p:bldP spid="69018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p:cNvSpPr>
            <a:spLocks noGrp="1"/>
          </p:cNvSpPr>
          <p:nvPr>
            <p:ph type="sldNum" sz="quarter" idx="12"/>
          </p:nvPr>
        </p:nvSpPr>
        <p:spPr/>
        <p:txBody>
          <a:bodyPr/>
          <a:lstStyle/>
          <a:p>
            <a:pPr>
              <a:defRPr/>
            </a:pPr>
            <a:r>
              <a:rPr lang="en-US" smtClean="0"/>
              <a:t>Slide </a:t>
            </a:r>
            <a:fld id="{8E038CB6-7AA9-44B8-8E27-F3F3BCCD608E}" type="slidenum">
              <a:rPr lang="en-US" smtClean="0"/>
              <a:pPr>
                <a:defRPr/>
              </a:pPr>
              <a:t>38</a:t>
            </a:fld>
            <a:endParaRPr lang="en-US" dirty="0"/>
          </a:p>
        </p:txBody>
      </p:sp>
      <p:sp>
        <p:nvSpPr>
          <p:cNvPr id="692226" name="Text Box 2"/>
          <p:cNvSpPr txBox="1">
            <a:spLocks noChangeArrowheads="1"/>
          </p:cNvSpPr>
          <p:nvPr/>
        </p:nvSpPr>
        <p:spPr bwMode="auto">
          <a:xfrm>
            <a:off x="7391400" y="4510089"/>
            <a:ext cx="3035300" cy="646331"/>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Capacity  Requirements Planning</a:t>
            </a:r>
            <a:endParaRPr lang="en-CA" dirty="0"/>
          </a:p>
        </p:txBody>
      </p:sp>
      <p:sp>
        <p:nvSpPr>
          <p:cNvPr id="692227" name="Text Box 3"/>
          <p:cNvSpPr txBox="1">
            <a:spLocks noChangeArrowheads="1"/>
          </p:cNvSpPr>
          <p:nvPr/>
        </p:nvSpPr>
        <p:spPr bwMode="auto">
          <a:xfrm>
            <a:off x="7391400" y="3589339"/>
            <a:ext cx="3035300" cy="376237"/>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Rough Cut Capacity Plan</a:t>
            </a:r>
            <a:endParaRPr lang="en-CA" dirty="0"/>
          </a:p>
        </p:txBody>
      </p:sp>
      <p:sp>
        <p:nvSpPr>
          <p:cNvPr id="692228" name="Text Box 4"/>
          <p:cNvSpPr txBox="1">
            <a:spLocks noChangeArrowheads="1"/>
          </p:cNvSpPr>
          <p:nvPr/>
        </p:nvSpPr>
        <p:spPr bwMode="auto">
          <a:xfrm>
            <a:off x="7391400" y="2628900"/>
            <a:ext cx="3035300" cy="369332"/>
          </a:xfrm>
          <a:prstGeom prst="rect">
            <a:avLst/>
          </a:prstGeom>
          <a:solidFill>
            <a:srgbClr val="00FFFF"/>
          </a:solidFill>
          <a:ln w="9525">
            <a:solidFill>
              <a:schemeClr val="tx1"/>
            </a:solidFill>
            <a:miter lim="800000"/>
            <a:headEnd/>
            <a:tailEnd/>
          </a:ln>
        </p:spPr>
        <p:txBody>
          <a:bodyPr>
            <a:spAutoFit/>
          </a:bodyPr>
          <a:lstStyle/>
          <a:p>
            <a:pPr>
              <a:spcBef>
                <a:spcPct val="50000"/>
              </a:spcBef>
            </a:pPr>
            <a:r>
              <a:rPr lang="en-CA" b="1" dirty="0"/>
              <a:t>Resource Planning</a:t>
            </a:r>
            <a:endParaRPr lang="en-CA" dirty="0"/>
          </a:p>
        </p:txBody>
      </p:sp>
      <p:grpSp>
        <p:nvGrpSpPr>
          <p:cNvPr id="2" name="Group 1" title="Figure 1 from reading with more details &quot;Business Planning Process&quot;"/>
          <p:cNvGrpSpPr/>
          <p:nvPr/>
        </p:nvGrpSpPr>
        <p:grpSpPr>
          <a:xfrm>
            <a:off x="1717676" y="1739902"/>
            <a:ext cx="8759825" cy="4311649"/>
            <a:chOff x="193675" y="1739901"/>
            <a:chExt cx="8759825" cy="4311649"/>
          </a:xfrm>
        </p:grpSpPr>
        <p:sp>
          <p:nvSpPr>
            <p:cNvPr id="692230" name="Rectangle 6"/>
            <p:cNvSpPr>
              <a:spLocks noChangeArrowheads="1"/>
            </p:cNvSpPr>
            <p:nvPr/>
          </p:nvSpPr>
          <p:spPr bwMode="auto">
            <a:xfrm>
              <a:off x="2227847" y="26050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Sales and Operations Planning</a:t>
              </a:r>
            </a:p>
          </p:txBody>
        </p:sp>
        <p:sp>
          <p:nvSpPr>
            <p:cNvPr id="692231" name="Rectangle 7"/>
            <p:cNvSpPr>
              <a:spLocks noChangeArrowheads="1"/>
            </p:cNvSpPr>
            <p:nvPr/>
          </p:nvSpPr>
          <p:spPr bwMode="auto">
            <a:xfrm>
              <a:off x="2227847" y="35194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Master Production Scheduling</a:t>
              </a:r>
            </a:p>
          </p:txBody>
        </p:sp>
        <p:sp>
          <p:nvSpPr>
            <p:cNvPr id="692232" name="Rectangle 8"/>
            <p:cNvSpPr>
              <a:spLocks noChangeArrowheads="1"/>
            </p:cNvSpPr>
            <p:nvPr/>
          </p:nvSpPr>
          <p:spPr bwMode="auto">
            <a:xfrm>
              <a:off x="2227847" y="4433889"/>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Material Requirements Planning</a:t>
              </a:r>
            </a:p>
          </p:txBody>
        </p:sp>
        <p:sp>
          <p:nvSpPr>
            <p:cNvPr id="692233" name="Rectangle 9"/>
            <p:cNvSpPr>
              <a:spLocks noChangeArrowheads="1"/>
            </p:cNvSpPr>
            <p:nvPr/>
          </p:nvSpPr>
          <p:spPr bwMode="auto">
            <a:xfrm>
              <a:off x="2095500" y="5410200"/>
              <a:ext cx="1693862" cy="609600"/>
            </a:xfrm>
            <a:prstGeom prst="rect">
              <a:avLst/>
            </a:prstGeom>
            <a:solidFill>
              <a:srgbClr val="FFCC00"/>
            </a:solidFill>
            <a:ln w="9525">
              <a:solidFill>
                <a:schemeClr val="tx1"/>
              </a:solidFill>
              <a:miter lim="800000"/>
              <a:headEnd/>
              <a:tailEnd/>
            </a:ln>
          </p:spPr>
          <p:txBody>
            <a:bodyPr wrap="none" anchor="ctr"/>
            <a:lstStyle/>
            <a:p>
              <a:pPr algn="ctr"/>
              <a:r>
                <a:rPr lang="en-US" dirty="0"/>
                <a:t>Purchasing</a:t>
              </a:r>
            </a:p>
          </p:txBody>
        </p:sp>
        <p:sp>
          <p:nvSpPr>
            <p:cNvPr id="692234" name="Rectangle 10"/>
            <p:cNvSpPr>
              <a:spLocks noChangeArrowheads="1"/>
            </p:cNvSpPr>
            <p:nvPr/>
          </p:nvSpPr>
          <p:spPr bwMode="auto">
            <a:xfrm>
              <a:off x="3906837" y="5410200"/>
              <a:ext cx="1689100" cy="609600"/>
            </a:xfrm>
            <a:prstGeom prst="rect">
              <a:avLst/>
            </a:prstGeom>
            <a:solidFill>
              <a:srgbClr val="FFCC00"/>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92235" name="Text Box 11"/>
            <p:cNvSpPr txBox="1">
              <a:spLocks noChangeArrowheads="1"/>
            </p:cNvSpPr>
            <p:nvPr/>
          </p:nvSpPr>
          <p:spPr bwMode="auto">
            <a:xfrm>
              <a:off x="193675" y="5410200"/>
              <a:ext cx="1651000" cy="641350"/>
            </a:xfrm>
            <a:prstGeom prst="rect">
              <a:avLst/>
            </a:prstGeom>
            <a:noFill/>
            <a:ln w="9525">
              <a:noFill/>
              <a:miter lim="800000"/>
              <a:headEnd/>
              <a:tailEnd/>
            </a:ln>
          </p:spPr>
          <p:txBody>
            <a:bodyPr>
              <a:spAutoFit/>
            </a:bodyPr>
            <a:lstStyle/>
            <a:p>
              <a:pPr>
                <a:spcBef>
                  <a:spcPct val="50000"/>
                </a:spcBef>
              </a:pPr>
              <a:r>
                <a:rPr lang="en-CA"/>
                <a:t>Execution &amp; Control Phase</a:t>
              </a:r>
              <a:endParaRPr lang="en-US"/>
            </a:p>
          </p:txBody>
        </p:sp>
        <p:sp>
          <p:nvSpPr>
            <p:cNvPr id="692236" name="AutoShape 12"/>
            <p:cNvSpPr>
              <a:spLocks noChangeArrowheads="1"/>
            </p:cNvSpPr>
            <p:nvPr/>
          </p:nvSpPr>
          <p:spPr bwMode="auto">
            <a:xfrm>
              <a:off x="3788360" y="321945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2237" name="AutoShape 13"/>
            <p:cNvSpPr>
              <a:spLocks noChangeArrowheads="1"/>
            </p:cNvSpPr>
            <p:nvPr/>
          </p:nvSpPr>
          <p:spPr bwMode="auto">
            <a:xfrm>
              <a:off x="3788360" y="4141789"/>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2238" name="AutoShape 14"/>
            <p:cNvSpPr>
              <a:spLocks noChangeArrowheads="1"/>
            </p:cNvSpPr>
            <p:nvPr/>
          </p:nvSpPr>
          <p:spPr bwMode="auto">
            <a:xfrm rot="2700000">
              <a:off x="3039854" y="5082382"/>
              <a:ext cx="192088"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2239" name="AutoShape 15"/>
            <p:cNvSpPr>
              <a:spLocks noChangeArrowheads="1"/>
            </p:cNvSpPr>
            <p:nvPr/>
          </p:nvSpPr>
          <p:spPr bwMode="auto">
            <a:xfrm rot="-2700000">
              <a:off x="4545012" y="5064125"/>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sp>
          <p:nvSpPr>
            <p:cNvPr id="692240" name="Text Box 16"/>
            <p:cNvSpPr txBox="1">
              <a:spLocks noChangeArrowheads="1"/>
            </p:cNvSpPr>
            <p:nvPr/>
          </p:nvSpPr>
          <p:spPr bwMode="auto">
            <a:xfrm>
              <a:off x="269875" y="2566988"/>
              <a:ext cx="1804988" cy="915987"/>
            </a:xfrm>
            <a:prstGeom prst="rect">
              <a:avLst/>
            </a:prstGeom>
            <a:noFill/>
            <a:ln w="9525">
              <a:noFill/>
              <a:miter lim="800000"/>
              <a:headEnd/>
              <a:tailEnd/>
            </a:ln>
          </p:spPr>
          <p:txBody>
            <a:bodyPr>
              <a:spAutoFit/>
            </a:bodyPr>
            <a:lstStyle/>
            <a:p>
              <a:pPr>
                <a:spcBef>
                  <a:spcPct val="50000"/>
                </a:spcBef>
              </a:pPr>
              <a:r>
                <a:rPr lang="en-CA"/>
                <a:t>Planning Phase (Tactical &amp; Detailed)</a:t>
              </a:r>
              <a:endParaRPr lang="en-US"/>
            </a:p>
          </p:txBody>
        </p:sp>
        <p:sp>
          <p:nvSpPr>
            <p:cNvPr id="692241" name="Line 17"/>
            <p:cNvSpPr>
              <a:spLocks noChangeShapeType="1"/>
            </p:cNvSpPr>
            <p:nvPr/>
          </p:nvSpPr>
          <p:spPr bwMode="auto">
            <a:xfrm>
              <a:off x="231775" y="5307013"/>
              <a:ext cx="1460500" cy="0"/>
            </a:xfrm>
            <a:prstGeom prst="line">
              <a:avLst/>
            </a:prstGeom>
            <a:noFill/>
            <a:ln w="38100">
              <a:solidFill>
                <a:schemeClr val="tx1"/>
              </a:solidFill>
              <a:prstDash val="dash"/>
              <a:round/>
              <a:headEnd/>
              <a:tailEnd/>
            </a:ln>
          </p:spPr>
          <p:txBody>
            <a:bodyPr/>
            <a:lstStyle/>
            <a:p>
              <a:endParaRPr lang="en-US"/>
            </a:p>
          </p:txBody>
        </p:sp>
        <p:sp>
          <p:nvSpPr>
            <p:cNvPr id="692251" name="Text Box 27"/>
            <p:cNvSpPr txBox="1">
              <a:spLocks noChangeArrowheads="1"/>
            </p:cNvSpPr>
            <p:nvPr/>
          </p:nvSpPr>
          <p:spPr bwMode="auto">
            <a:xfrm>
              <a:off x="5791200" y="2628900"/>
              <a:ext cx="3162300" cy="2862322"/>
            </a:xfrm>
            <a:prstGeom prst="rect">
              <a:avLst/>
            </a:prstGeom>
            <a:solidFill>
              <a:schemeClr val="accent1"/>
            </a:solidFill>
            <a:ln w="9525">
              <a:solidFill>
                <a:schemeClr val="tx1"/>
              </a:solidFill>
              <a:miter lim="800000"/>
              <a:headEnd/>
              <a:tailEnd/>
            </a:ln>
          </p:spPr>
          <p:txBody>
            <a:bodyPr wrap="square">
              <a:spAutoFit/>
            </a:bodyPr>
            <a:lstStyle/>
            <a:p>
              <a:pPr>
                <a:spcBef>
                  <a:spcPct val="50000"/>
                </a:spcBef>
              </a:pPr>
              <a:r>
                <a:rPr lang="en-CA" b="1" dirty="0"/>
                <a:t>PAC &amp; Vendor Management</a:t>
              </a:r>
              <a:endParaRPr lang="en-CA" dirty="0"/>
            </a:p>
            <a:p>
              <a:pPr>
                <a:spcBef>
                  <a:spcPct val="50000"/>
                </a:spcBef>
              </a:pPr>
              <a:r>
                <a:rPr lang="en-CA" dirty="0"/>
                <a:t>– Assures in-house manufacturing takes place, identifies potential problems &amp; corrective action</a:t>
              </a:r>
            </a:p>
            <a:p>
              <a:pPr>
                <a:spcBef>
                  <a:spcPct val="50000"/>
                </a:spcBef>
                <a:buFontTx/>
                <a:buChar char="-"/>
              </a:pPr>
              <a:r>
                <a:rPr lang="en-CA" dirty="0"/>
                <a:t>Assures materials ordered on time &amp; received when needed, identifies potential vendor problems &amp; corrective action</a:t>
              </a:r>
            </a:p>
          </p:txBody>
        </p:sp>
        <p:sp>
          <p:nvSpPr>
            <p:cNvPr id="692252" name="AutoShape 28"/>
            <p:cNvSpPr>
              <a:spLocks noChangeArrowheads="1"/>
            </p:cNvSpPr>
            <p:nvPr/>
          </p:nvSpPr>
          <p:spPr bwMode="auto">
            <a:xfrm>
              <a:off x="5600700" y="5600700"/>
              <a:ext cx="268287" cy="231775"/>
            </a:xfrm>
            <a:prstGeom prst="leftArrow">
              <a:avLst>
                <a:gd name="adj1" fmla="val 50000"/>
                <a:gd name="adj2" fmla="val 28938"/>
              </a:avLst>
            </a:prstGeom>
            <a:solidFill>
              <a:schemeClr val="tx1"/>
            </a:solidFill>
            <a:ln w="9525">
              <a:solidFill>
                <a:schemeClr val="tx1"/>
              </a:solidFill>
              <a:miter lim="800000"/>
              <a:headEnd/>
              <a:tailEnd/>
            </a:ln>
          </p:spPr>
          <p:txBody>
            <a:bodyPr wrap="none" anchor="ctr"/>
            <a:lstStyle/>
            <a:p>
              <a:endParaRPr lang="en-US"/>
            </a:p>
          </p:txBody>
        </p:sp>
        <p:sp>
          <p:nvSpPr>
            <p:cNvPr id="21" name="Rectangle 6"/>
            <p:cNvSpPr>
              <a:spLocks noChangeArrowheads="1"/>
            </p:cNvSpPr>
            <p:nvPr/>
          </p:nvSpPr>
          <p:spPr bwMode="auto">
            <a:xfrm>
              <a:off x="2284997" y="1739901"/>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dirty="0"/>
                <a:t>Strategic Business Planning</a:t>
              </a:r>
            </a:p>
          </p:txBody>
        </p:sp>
        <p:sp>
          <p:nvSpPr>
            <p:cNvPr id="22" name="AutoShape 12"/>
            <p:cNvSpPr>
              <a:spLocks noChangeArrowheads="1"/>
            </p:cNvSpPr>
            <p:nvPr/>
          </p:nvSpPr>
          <p:spPr bwMode="auto">
            <a:xfrm>
              <a:off x="3808997" y="2311401"/>
              <a:ext cx="192087" cy="307975"/>
            </a:xfrm>
            <a:prstGeom prst="upDownArrow">
              <a:avLst>
                <a:gd name="adj1" fmla="val 50000"/>
                <a:gd name="adj2" fmla="val 32066"/>
              </a:avLst>
            </a:prstGeom>
            <a:solidFill>
              <a:schemeClr val="tx1"/>
            </a:solidFill>
            <a:ln w="9525">
              <a:solidFill>
                <a:schemeClr val="tx1"/>
              </a:solidFill>
              <a:miter lim="800000"/>
              <a:headEnd/>
              <a:tailEnd/>
            </a:ln>
          </p:spPr>
          <p:txBody>
            <a:bodyPr vert="eaVert" wrap="none" anchor="ctr"/>
            <a:lstStyle/>
            <a:p>
              <a:endParaRPr lang="en-US"/>
            </a:p>
          </p:txBody>
        </p:sp>
      </p:grpSp>
      <p:sp>
        <p:nvSpPr>
          <p:cNvPr id="692229" name="Rectangle 5"/>
          <p:cNvSpPr>
            <a:spLocks noGrp="1" noChangeArrowheads="1"/>
          </p:cNvSpPr>
          <p:nvPr>
            <p:ph type="title"/>
          </p:nvPr>
        </p:nvSpPr>
        <p:spPr>
          <a:xfrm>
            <a:off x="2486026" y="279400"/>
            <a:ext cx="7737475" cy="1143000"/>
          </a:xfrm>
        </p:spPr>
        <p:txBody>
          <a:bodyPr>
            <a:normAutofit fontScale="90000"/>
          </a:bodyPr>
          <a:lstStyle/>
          <a:p>
            <a:pPr>
              <a:defRPr/>
            </a:pPr>
            <a:r>
              <a:rPr lang="en-US" dirty="0"/>
              <a:t>8</a:t>
            </a:r>
            <a:r>
              <a:rPr lang="en-US" dirty="0" smtClean="0"/>
              <a:t>.1 </a:t>
            </a:r>
            <a:r>
              <a:rPr lang="en-US" dirty="0"/>
              <a:t>Business Planning </a:t>
            </a:r>
            <a:r>
              <a:rPr lang="en-US" dirty="0" smtClean="0"/>
              <a:t>Process – v)</a:t>
            </a:r>
            <a:endParaRPr lang="en-US" dirty="0"/>
          </a:p>
        </p:txBody>
      </p:sp>
      <p:sp>
        <p:nvSpPr>
          <p:cNvPr id="24" name="TextBox 23"/>
          <p:cNvSpPr txBox="1"/>
          <p:nvPr/>
        </p:nvSpPr>
        <p:spPr>
          <a:xfrm>
            <a:off x="3899393" y="6268843"/>
            <a:ext cx="1075340" cy="369332"/>
          </a:xfrm>
          <a:prstGeom prst="rect">
            <a:avLst/>
          </a:prstGeom>
          <a:noFill/>
        </p:spPr>
        <p:txBody>
          <a:bodyPr wrap="square" rtlCol="0">
            <a:spAutoFit/>
          </a:bodyPr>
          <a:lstStyle/>
          <a:p>
            <a:r>
              <a:rPr lang="en-US" dirty="0"/>
              <a:t>Figure 1</a:t>
            </a:r>
          </a:p>
        </p:txBody>
      </p:sp>
    </p:spTree>
    <p:extLst>
      <p:ext uri="{BB962C8B-B14F-4D97-AF65-F5344CB8AC3E}">
        <p14:creationId xmlns:p14="http://schemas.microsoft.com/office/powerpoint/2010/main" val="441775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92228"/>
                                        </p:tgtEl>
                                        <p:attrNameLst>
                                          <p:attrName>style.visibility</p:attrName>
                                        </p:attrNameLst>
                                      </p:cBhvr>
                                      <p:to>
                                        <p:strVal val="visible"/>
                                      </p:to>
                                    </p:set>
                                    <p:anim calcmode="lin" valueType="num">
                                      <p:cBhvr additive="base">
                                        <p:cTn id="7" dur="500" fill="hold"/>
                                        <p:tgtEl>
                                          <p:spTgt spid="692228"/>
                                        </p:tgtEl>
                                        <p:attrNameLst>
                                          <p:attrName>ppt_x</p:attrName>
                                        </p:attrNameLst>
                                      </p:cBhvr>
                                      <p:tavLst>
                                        <p:tav tm="0">
                                          <p:val>
                                            <p:strVal val="1+#ppt_w/2"/>
                                          </p:val>
                                        </p:tav>
                                        <p:tav tm="100000">
                                          <p:val>
                                            <p:strVal val="#ppt_x"/>
                                          </p:val>
                                        </p:tav>
                                      </p:tavLst>
                                    </p:anim>
                                    <p:anim calcmode="lin" valueType="num">
                                      <p:cBhvr additive="base">
                                        <p:cTn id="8" dur="500" fill="hold"/>
                                        <p:tgtEl>
                                          <p:spTgt spid="69222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92227"/>
                                        </p:tgtEl>
                                        <p:attrNameLst>
                                          <p:attrName>style.visibility</p:attrName>
                                        </p:attrNameLst>
                                      </p:cBhvr>
                                      <p:to>
                                        <p:strVal val="visible"/>
                                      </p:to>
                                    </p:set>
                                    <p:anim calcmode="lin" valueType="num">
                                      <p:cBhvr additive="base">
                                        <p:cTn id="11" dur="500" fill="hold"/>
                                        <p:tgtEl>
                                          <p:spTgt spid="692227"/>
                                        </p:tgtEl>
                                        <p:attrNameLst>
                                          <p:attrName>ppt_x</p:attrName>
                                        </p:attrNameLst>
                                      </p:cBhvr>
                                      <p:tavLst>
                                        <p:tav tm="0">
                                          <p:val>
                                            <p:strVal val="1+#ppt_w/2"/>
                                          </p:val>
                                        </p:tav>
                                        <p:tav tm="100000">
                                          <p:val>
                                            <p:strVal val="#ppt_x"/>
                                          </p:val>
                                        </p:tav>
                                      </p:tavLst>
                                    </p:anim>
                                    <p:anim calcmode="lin" valueType="num">
                                      <p:cBhvr additive="base">
                                        <p:cTn id="12" dur="500" fill="hold"/>
                                        <p:tgtEl>
                                          <p:spTgt spid="69222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692226"/>
                                        </p:tgtEl>
                                        <p:attrNameLst>
                                          <p:attrName>style.visibility</p:attrName>
                                        </p:attrNameLst>
                                      </p:cBhvr>
                                      <p:to>
                                        <p:strVal val="visible"/>
                                      </p:to>
                                    </p:set>
                                    <p:anim calcmode="lin" valueType="num">
                                      <p:cBhvr additive="base">
                                        <p:cTn id="15" dur="500" fill="hold"/>
                                        <p:tgtEl>
                                          <p:spTgt spid="692226"/>
                                        </p:tgtEl>
                                        <p:attrNameLst>
                                          <p:attrName>ppt_x</p:attrName>
                                        </p:attrNameLst>
                                      </p:cBhvr>
                                      <p:tavLst>
                                        <p:tav tm="0">
                                          <p:val>
                                            <p:strVal val="1+#ppt_w/2"/>
                                          </p:val>
                                        </p:tav>
                                        <p:tav tm="100000">
                                          <p:val>
                                            <p:strVal val="#ppt_x"/>
                                          </p:val>
                                        </p:tav>
                                      </p:tavLst>
                                    </p:anim>
                                    <p:anim calcmode="lin" valueType="num">
                                      <p:cBhvr additive="base">
                                        <p:cTn id="16" dur="500" fill="hold"/>
                                        <p:tgtEl>
                                          <p:spTgt spid="6922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2226" grpId="0" animBg="1"/>
      <p:bldP spid="692227" grpId="0" animBg="1"/>
      <p:bldP spid="69222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25"/>
          <p:cNvSpPr>
            <a:spLocks noGrp="1"/>
          </p:cNvSpPr>
          <p:nvPr>
            <p:ph type="sldNum" sz="quarter" idx="12"/>
          </p:nvPr>
        </p:nvSpPr>
        <p:spPr/>
        <p:txBody>
          <a:bodyPr/>
          <a:lstStyle/>
          <a:p>
            <a:pPr>
              <a:defRPr/>
            </a:pPr>
            <a:r>
              <a:rPr lang="en-US"/>
              <a:t>Slide </a:t>
            </a:r>
            <a:fld id="{DF657198-3EC5-4DE5-9A67-1847AF6DE3DD}" type="slidenum">
              <a:rPr lang="en-US"/>
              <a:pPr>
                <a:defRPr/>
              </a:pPr>
              <a:t>39</a:t>
            </a:fld>
            <a:endParaRPr lang="en-US"/>
          </a:p>
        </p:txBody>
      </p:sp>
      <p:grpSp>
        <p:nvGrpSpPr>
          <p:cNvPr id="2" name="Group 1" title="Figure 3 from reading with more details &quot;Linkages between Production Planning and Capacity Planning&quot;"/>
          <p:cNvGrpSpPr/>
          <p:nvPr/>
        </p:nvGrpSpPr>
        <p:grpSpPr>
          <a:xfrm>
            <a:off x="1714500" y="1714500"/>
            <a:ext cx="8763000" cy="4865132"/>
            <a:chOff x="190500" y="1714500"/>
            <a:chExt cx="8763000" cy="4865132"/>
          </a:xfrm>
        </p:grpSpPr>
        <p:sp>
          <p:nvSpPr>
            <p:cNvPr id="605187" name="Rectangle 3"/>
            <p:cNvSpPr>
              <a:spLocks noChangeArrowheads="1"/>
            </p:cNvSpPr>
            <p:nvPr/>
          </p:nvSpPr>
          <p:spPr bwMode="auto">
            <a:xfrm>
              <a:off x="1866900" y="1714500"/>
              <a:ext cx="3276600" cy="685800"/>
            </a:xfrm>
            <a:prstGeom prst="rect">
              <a:avLst/>
            </a:prstGeom>
            <a:solidFill>
              <a:schemeClr val="accent1"/>
            </a:solidFill>
            <a:ln w="9525">
              <a:solidFill>
                <a:schemeClr val="tx1"/>
              </a:solidFill>
              <a:miter lim="800000"/>
              <a:headEnd/>
              <a:tailEnd/>
            </a:ln>
          </p:spPr>
          <p:txBody>
            <a:bodyPr wrap="none" anchor="ctr"/>
            <a:lstStyle/>
            <a:p>
              <a:pPr algn="ctr"/>
              <a:r>
                <a:rPr lang="en-US"/>
                <a:t>Strategic Business Planning</a:t>
              </a:r>
            </a:p>
          </p:txBody>
        </p:sp>
        <p:sp>
          <p:nvSpPr>
            <p:cNvPr id="605188" name="Rectangle 4"/>
            <p:cNvSpPr>
              <a:spLocks noChangeArrowheads="1"/>
            </p:cNvSpPr>
            <p:nvPr/>
          </p:nvSpPr>
          <p:spPr bwMode="auto">
            <a:xfrm>
              <a:off x="1866900" y="2590800"/>
              <a:ext cx="3276600" cy="609600"/>
            </a:xfrm>
            <a:prstGeom prst="rect">
              <a:avLst/>
            </a:prstGeom>
            <a:solidFill>
              <a:srgbClr val="FFCC00"/>
            </a:solidFill>
            <a:ln w="9525">
              <a:solidFill>
                <a:schemeClr val="tx1"/>
              </a:solidFill>
              <a:miter lim="800000"/>
              <a:headEnd/>
              <a:tailEnd/>
            </a:ln>
          </p:spPr>
          <p:txBody>
            <a:bodyPr wrap="none" anchor="ctr"/>
            <a:lstStyle/>
            <a:p>
              <a:pPr algn="ctr"/>
              <a:r>
                <a:rPr lang="en-US"/>
                <a:t>Sales and Operations Planning</a:t>
              </a:r>
            </a:p>
          </p:txBody>
        </p:sp>
        <p:sp>
          <p:nvSpPr>
            <p:cNvPr id="605189" name="Rectangle 5"/>
            <p:cNvSpPr>
              <a:spLocks noChangeArrowheads="1"/>
            </p:cNvSpPr>
            <p:nvPr/>
          </p:nvSpPr>
          <p:spPr bwMode="auto">
            <a:xfrm>
              <a:off x="1866900" y="3543300"/>
              <a:ext cx="3276600" cy="609600"/>
            </a:xfrm>
            <a:prstGeom prst="rect">
              <a:avLst/>
            </a:prstGeom>
            <a:solidFill>
              <a:schemeClr val="accent1"/>
            </a:solidFill>
            <a:ln w="9525">
              <a:solidFill>
                <a:schemeClr val="tx1"/>
              </a:solidFill>
              <a:miter lim="800000"/>
              <a:headEnd/>
              <a:tailEnd/>
            </a:ln>
          </p:spPr>
          <p:txBody>
            <a:bodyPr wrap="none" anchor="ctr"/>
            <a:lstStyle/>
            <a:p>
              <a:pPr algn="ctr"/>
              <a:r>
                <a:rPr lang="en-US"/>
                <a:t>Master Production Scheduling</a:t>
              </a:r>
            </a:p>
          </p:txBody>
        </p:sp>
        <p:sp>
          <p:nvSpPr>
            <p:cNvPr id="605190" name="Rectangle 6"/>
            <p:cNvSpPr>
              <a:spLocks noChangeArrowheads="1"/>
            </p:cNvSpPr>
            <p:nvPr/>
          </p:nvSpPr>
          <p:spPr bwMode="auto">
            <a:xfrm>
              <a:off x="1866900" y="4457700"/>
              <a:ext cx="3276600" cy="609600"/>
            </a:xfrm>
            <a:prstGeom prst="rect">
              <a:avLst/>
            </a:prstGeom>
            <a:solidFill>
              <a:schemeClr val="accent1"/>
            </a:solidFill>
            <a:ln w="9525">
              <a:solidFill>
                <a:schemeClr val="tx1"/>
              </a:solidFill>
              <a:miter lim="800000"/>
              <a:headEnd/>
              <a:tailEnd/>
            </a:ln>
          </p:spPr>
          <p:txBody>
            <a:bodyPr wrap="none" anchor="ctr"/>
            <a:lstStyle/>
            <a:p>
              <a:pPr algn="ctr"/>
              <a:r>
                <a:rPr lang="en-US"/>
                <a:t>Material Requirements Planning</a:t>
              </a:r>
            </a:p>
          </p:txBody>
        </p:sp>
        <p:sp>
          <p:nvSpPr>
            <p:cNvPr id="605191" name="Rectangle 7"/>
            <p:cNvSpPr>
              <a:spLocks noChangeArrowheads="1"/>
            </p:cNvSpPr>
            <p:nvPr/>
          </p:nvSpPr>
          <p:spPr bwMode="auto">
            <a:xfrm>
              <a:off x="1468438" y="5448300"/>
              <a:ext cx="1693862" cy="609600"/>
            </a:xfrm>
            <a:prstGeom prst="rect">
              <a:avLst/>
            </a:prstGeom>
            <a:solidFill>
              <a:schemeClr val="accent1"/>
            </a:solidFill>
            <a:ln w="9525">
              <a:solidFill>
                <a:schemeClr val="tx1"/>
              </a:solidFill>
              <a:miter lim="800000"/>
              <a:headEnd/>
              <a:tailEnd/>
            </a:ln>
          </p:spPr>
          <p:txBody>
            <a:bodyPr wrap="none" anchor="ctr"/>
            <a:lstStyle/>
            <a:p>
              <a:pPr algn="ctr"/>
              <a:r>
                <a:rPr lang="en-US" dirty="0"/>
                <a:t>Purchasing</a:t>
              </a:r>
            </a:p>
          </p:txBody>
        </p:sp>
        <p:sp>
          <p:nvSpPr>
            <p:cNvPr id="605192" name="Rectangle 8"/>
            <p:cNvSpPr>
              <a:spLocks noChangeArrowheads="1"/>
            </p:cNvSpPr>
            <p:nvPr/>
          </p:nvSpPr>
          <p:spPr bwMode="auto">
            <a:xfrm>
              <a:off x="4119563" y="5464175"/>
              <a:ext cx="1881187" cy="609600"/>
            </a:xfrm>
            <a:prstGeom prst="rect">
              <a:avLst/>
            </a:prstGeom>
            <a:solidFill>
              <a:schemeClr val="accent1"/>
            </a:solidFill>
            <a:ln w="9525">
              <a:solidFill>
                <a:schemeClr val="tx1"/>
              </a:solidFill>
              <a:miter lim="800000"/>
              <a:headEnd/>
              <a:tailEnd/>
            </a:ln>
          </p:spPr>
          <p:txBody>
            <a:bodyPr wrap="none" anchor="ctr"/>
            <a:lstStyle/>
            <a:p>
              <a:pPr algn="ctr"/>
              <a:r>
                <a:rPr lang="en-US"/>
                <a:t>Production </a:t>
              </a:r>
            </a:p>
            <a:p>
              <a:pPr algn="ctr"/>
              <a:r>
                <a:rPr lang="en-US"/>
                <a:t>Activity Control</a:t>
              </a:r>
            </a:p>
          </p:txBody>
        </p:sp>
        <p:sp>
          <p:nvSpPr>
            <p:cNvPr id="605193" name="Line 9"/>
            <p:cNvSpPr>
              <a:spLocks noChangeShapeType="1"/>
            </p:cNvSpPr>
            <p:nvPr/>
          </p:nvSpPr>
          <p:spPr bwMode="auto">
            <a:xfrm>
              <a:off x="3581400" y="2362200"/>
              <a:ext cx="0" cy="228600"/>
            </a:xfrm>
            <a:prstGeom prst="line">
              <a:avLst/>
            </a:prstGeom>
            <a:noFill/>
            <a:ln w="9525">
              <a:solidFill>
                <a:schemeClr val="tx1"/>
              </a:solidFill>
              <a:round/>
              <a:headEnd type="triangle" w="med" len="med"/>
              <a:tailEnd type="triangle" w="med" len="med"/>
            </a:ln>
          </p:spPr>
          <p:txBody>
            <a:bodyPr/>
            <a:lstStyle/>
            <a:p>
              <a:endParaRPr lang="en-US"/>
            </a:p>
          </p:txBody>
        </p:sp>
        <p:sp>
          <p:nvSpPr>
            <p:cNvPr id="605194" name="Line 10"/>
            <p:cNvSpPr>
              <a:spLocks noChangeShapeType="1"/>
            </p:cNvSpPr>
            <p:nvPr/>
          </p:nvSpPr>
          <p:spPr bwMode="auto">
            <a:xfrm>
              <a:off x="3543300" y="3238500"/>
              <a:ext cx="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605195" name="Line 11"/>
            <p:cNvSpPr>
              <a:spLocks noChangeShapeType="1"/>
            </p:cNvSpPr>
            <p:nvPr/>
          </p:nvSpPr>
          <p:spPr bwMode="auto">
            <a:xfrm>
              <a:off x="3543300" y="4152900"/>
              <a:ext cx="0" cy="304800"/>
            </a:xfrm>
            <a:prstGeom prst="line">
              <a:avLst/>
            </a:prstGeom>
            <a:noFill/>
            <a:ln w="9525">
              <a:solidFill>
                <a:schemeClr val="tx1"/>
              </a:solidFill>
              <a:round/>
              <a:headEnd type="triangle" w="med" len="med"/>
              <a:tailEnd type="triangle" w="med" len="med"/>
            </a:ln>
          </p:spPr>
          <p:txBody>
            <a:bodyPr/>
            <a:lstStyle/>
            <a:p>
              <a:endParaRPr lang="en-US"/>
            </a:p>
          </p:txBody>
        </p:sp>
        <p:sp>
          <p:nvSpPr>
            <p:cNvPr id="605196" name="Line 12"/>
            <p:cNvSpPr>
              <a:spLocks noChangeShapeType="1"/>
            </p:cNvSpPr>
            <p:nvPr/>
          </p:nvSpPr>
          <p:spPr bwMode="auto">
            <a:xfrm flipH="1">
              <a:off x="1866900" y="5067300"/>
              <a:ext cx="1600200" cy="381000"/>
            </a:xfrm>
            <a:prstGeom prst="line">
              <a:avLst/>
            </a:prstGeom>
            <a:noFill/>
            <a:ln w="9525">
              <a:solidFill>
                <a:schemeClr val="tx1"/>
              </a:solidFill>
              <a:round/>
              <a:headEnd type="triangle" w="med" len="med"/>
              <a:tailEnd type="triangle" w="med" len="med"/>
            </a:ln>
          </p:spPr>
          <p:txBody>
            <a:bodyPr/>
            <a:lstStyle/>
            <a:p>
              <a:endParaRPr lang="en-US"/>
            </a:p>
          </p:txBody>
        </p:sp>
        <p:sp>
          <p:nvSpPr>
            <p:cNvPr id="605197" name="Line 13"/>
            <p:cNvSpPr>
              <a:spLocks noChangeShapeType="1"/>
            </p:cNvSpPr>
            <p:nvPr/>
          </p:nvSpPr>
          <p:spPr bwMode="auto">
            <a:xfrm>
              <a:off x="3467100" y="5067300"/>
              <a:ext cx="1676400" cy="381000"/>
            </a:xfrm>
            <a:prstGeom prst="line">
              <a:avLst/>
            </a:prstGeom>
            <a:noFill/>
            <a:ln w="9525">
              <a:solidFill>
                <a:schemeClr val="tx1"/>
              </a:solidFill>
              <a:round/>
              <a:headEnd type="triangle" w="med" len="med"/>
              <a:tailEnd type="triangle" w="med" len="med"/>
            </a:ln>
          </p:spPr>
          <p:txBody>
            <a:bodyPr/>
            <a:lstStyle/>
            <a:p>
              <a:endParaRPr lang="en-US"/>
            </a:p>
          </p:txBody>
        </p:sp>
        <p:sp>
          <p:nvSpPr>
            <p:cNvPr id="605198" name="Text Box 14"/>
            <p:cNvSpPr txBox="1">
              <a:spLocks noChangeArrowheads="1"/>
            </p:cNvSpPr>
            <p:nvPr/>
          </p:nvSpPr>
          <p:spPr bwMode="auto">
            <a:xfrm>
              <a:off x="419100" y="1828800"/>
              <a:ext cx="2209800" cy="366713"/>
            </a:xfrm>
            <a:prstGeom prst="rect">
              <a:avLst/>
            </a:prstGeom>
            <a:noFill/>
            <a:ln w="9525">
              <a:noFill/>
              <a:miter lim="800000"/>
              <a:headEnd/>
              <a:tailEnd/>
            </a:ln>
          </p:spPr>
          <p:txBody>
            <a:bodyPr>
              <a:spAutoFit/>
            </a:bodyPr>
            <a:lstStyle/>
            <a:p>
              <a:pPr>
                <a:spcBef>
                  <a:spcPct val="50000"/>
                </a:spcBef>
              </a:pPr>
              <a:r>
                <a:rPr lang="en-US" dirty="0"/>
                <a:t>High Risk</a:t>
              </a:r>
            </a:p>
          </p:txBody>
        </p:sp>
        <p:sp>
          <p:nvSpPr>
            <p:cNvPr id="605199" name="Text Box 15"/>
            <p:cNvSpPr txBox="1">
              <a:spLocks noChangeArrowheads="1"/>
            </p:cNvSpPr>
            <p:nvPr/>
          </p:nvSpPr>
          <p:spPr bwMode="auto">
            <a:xfrm>
              <a:off x="228600" y="2667000"/>
              <a:ext cx="2133600" cy="366713"/>
            </a:xfrm>
            <a:prstGeom prst="rect">
              <a:avLst/>
            </a:prstGeom>
            <a:noFill/>
            <a:ln w="9525">
              <a:noFill/>
              <a:miter lim="800000"/>
              <a:headEnd/>
              <a:tailEnd/>
            </a:ln>
          </p:spPr>
          <p:txBody>
            <a:bodyPr>
              <a:spAutoFit/>
            </a:bodyPr>
            <a:lstStyle/>
            <a:p>
              <a:pPr>
                <a:spcBef>
                  <a:spcPct val="50000"/>
                </a:spcBef>
              </a:pPr>
              <a:r>
                <a:rPr lang="en-US"/>
                <a:t>Moderate Risk</a:t>
              </a:r>
            </a:p>
          </p:txBody>
        </p:sp>
        <p:sp>
          <p:nvSpPr>
            <p:cNvPr id="605200" name="Text Box 16"/>
            <p:cNvSpPr txBox="1">
              <a:spLocks noChangeArrowheads="1"/>
            </p:cNvSpPr>
            <p:nvPr/>
          </p:nvSpPr>
          <p:spPr bwMode="auto">
            <a:xfrm>
              <a:off x="190500" y="4229100"/>
              <a:ext cx="2193925" cy="369888"/>
            </a:xfrm>
            <a:prstGeom prst="rect">
              <a:avLst/>
            </a:prstGeom>
            <a:noFill/>
            <a:ln w="9525">
              <a:noFill/>
              <a:miter lim="800000"/>
              <a:headEnd/>
              <a:tailEnd/>
            </a:ln>
          </p:spPr>
          <p:txBody>
            <a:bodyPr>
              <a:spAutoFit/>
            </a:bodyPr>
            <a:lstStyle/>
            <a:p>
              <a:pPr>
                <a:spcBef>
                  <a:spcPct val="50000"/>
                </a:spcBef>
              </a:pPr>
              <a:r>
                <a:rPr lang="en-US"/>
                <a:t>Lowest Risk</a:t>
              </a:r>
            </a:p>
          </p:txBody>
        </p:sp>
        <p:sp>
          <p:nvSpPr>
            <p:cNvPr id="605201" name="AutoShape 17"/>
            <p:cNvSpPr>
              <a:spLocks/>
            </p:cNvSpPr>
            <p:nvPr/>
          </p:nvSpPr>
          <p:spPr bwMode="auto">
            <a:xfrm>
              <a:off x="1447800" y="3848100"/>
              <a:ext cx="361950" cy="1001713"/>
            </a:xfrm>
            <a:prstGeom prst="leftBrace">
              <a:avLst>
                <a:gd name="adj1" fmla="val 40834"/>
                <a:gd name="adj2" fmla="val 50000"/>
              </a:avLst>
            </a:prstGeom>
            <a:noFill/>
            <a:ln w="9525">
              <a:solidFill>
                <a:schemeClr val="tx1"/>
              </a:solidFill>
              <a:round/>
              <a:headEnd/>
              <a:tailEnd/>
            </a:ln>
          </p:spPr>
          <p:txBody>
            <a:bodyPr wrap="none" anchor="ctr"/>
            <a:lstStyle/>
            <a:p>
              <a:endParaRPr lang="en-US"/>
            </a:p>
          </p:txBody>
        </p:sp>
        <p:sp>
          <p:nvSpPr>
            <p:cNvPr id="29" name="Text Box 2"/>
            <p:cNvSpPr txBox="1">
              <a:spLocks noChangeArrowheads="1"/>
            </p:cNvSpPr>
            <p:nvPr/>
          </p:nvSpPr>
          <p:spPr bwMode="auto">
            <a:xfrm>
              <a:off x="5676900" y="4457700"/>
              <a:ext cx="3035300" cy="584775"/>
            </a:xfrm>
            <a:prstGeom prst="rect">
              <a:avLst/>
            </a:prstGeom>
            <a:solidFill>
              <a:srgbClr val="CCECFF"/>
            </a:solidFill>
            <a:ln w="9525">
              <a:solidFill>
                <a:schemeClr val="tx1"/>
              </a:solidFill>
              <a:miter lim="800000"/>
              <a:headEnd/>
              <a:tailEnd/>
            </a:ln>
          </p:spPr>
          <p:txBody>
            <a:bodyPr>
              <a:spAutoFit/>
            </a:bodyPr>
            <a:lstStyle/>
            <a:p>
              <a:pPr>
                <a:spcBef>
                  <a:spcPct val="50000"/>
                </a:spcBef>
              </a:pPr>
              <a:r>
                <a:rPr lang="en-CA" sz="1600" b="1" dirty="0"/>
                <a:t>Every resource used is checked that capacity is available</a:t>
              </a:r>
              <a:endParaRPr lang="en-CA" sz="1600" dirty="0"/>
            </a:p>
          </p:txBody>
        </p:sp>
        <p:sp>
          <p:nvSpPr>
            <p:cNvPr id="30" name="Text Box 3"/>
            <p:cNvSpPr txBox="1">
              <a:spLocks noChangeArrowheads="1"/>
            </p:cNvSpPr>
            <p:nvPr/>
          </p:nvSpPr>
          <p:spPr bwMode="auto">
            <a:xfrm>
              <a:off x="5600700" y="3543300"/>
              <a:ext cx="3114675" cy="584775"/>
            </a:xfrm>
            <a:prstGeom prst="rect">
              <a:avLst/>
            </a:prstGeom>
            <a:solidFill>
              <a:srgbClr val="CCECFF"/>
            </a:solidFill>
            <a:ln w="9525">
              <a:solidFill>
                <a:schemeClr val="tx1"/>
              </a:solidFill>
              <a:miter lim="800000"/>
              <a:headEnd/>
              <a:tailEnd/>
            </a:ln>
          </p:spPr>
          <p:txBody>
            <a:bodyPr>
              <a:spAutoFit/>
            </a:bodyPr>
            <a:lstStyle/>
            <a:p>
              <a:pPr>
                <a:spcBef>
                  <a:spcPct val="50000"/>
                </a:spcBef>
              </a:pPr>
              <a:r>
                <a:rPr lang="en-CA" sz="1600" b="1" dirty="0"/>
                <a:t>Critical or bottleneck resource capacity checked</a:t>
              </a:r>
              <a:endParaRPr lang="en-CA" sz="1600" dirty="0"/>
            </a:p>
          </p:txBody>
        </p:sp>
        <p:sp>
          <p:nvSpPr>
            <p:cNvPr id="31" name="Text Box 4"/>
            <p:cNvSpPr txBox="1">
              <a:spLocks noChangeArrowheads="1"/>
            </p:cNvSpPr>
            <p:nvPr/>
          </p:nvSpPr>
          <p:spPr bwMode="auto">
            <a:xfrm>
              <a:off x="5600700" y="2552700"/>
              <a:ext cx="3035300" cy="584200"/>
            </a:xfrm>
            <a:prstGeom prst="rect">
              <a:avLst/>
            </a:prstGeom>
            <a:solidFill>
              <a:srgbClr val="CCECFF"/>
            </a:solidFill>
            <a:ln w="9525">
              <a:solidFill>
                <a:schemeClr val="tx1"/>
              </a:solidFill>
              <a:miter lim="800000"/>
              <a:headEnd/>
              <a:tailEnd/>
            </a:ln>
          </p:spPr>
          <p:txBody>
            <a:bodyPr>
              <a:spAutoFit/>
            </a:bodyPr>
            <a:lstStyle/>
            <a:p>
              <a:pPr>
                <a:spcBef>
                  <a:spcPct val="50000"/>
                </a:spcBef>
              </a:pPr>
              <a:r>
                <a:rPr lang="en-US" sz="1600" b="1" dirty="0"/>
                <a:t> Workforce, inventory, subcontracting and logistics</a:t>
              </a:r>
              <a:endParaRPr lang="en-CA" sz="1600" dirty="0"/>
            </a:p>
          </p:txBody>
        </p:sp>
        <p:sp>
          <p:nvSpPr>
            <p:cNvPr id="32" name="AutoShape 19"/>
            <p:cNvSpPr>
              <a:spLocks noChangeArrowheads="1"/>
            </p:cNvSpPr>
            <p:nvPr/>
          </p:nvSpPr>
          <p:spPr bwMode="auto">
            <a:xfrm>
              <a:off x="5181600" y="27813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CA"/>
            </a:p>
          </p:txBody>
        </p:sp>
        <p:sp>
          <p:nvSpPr>
            <p:cNvPr id="33" name="AutoShape 21"/>
            <p:cNvSpPr>
              <a:spLocks noChangeArrowheads="1"/>
            </p:cNvSpPr>
            <p:nvPr/>
          </p:nvSpPr>
          <p:spPr bwMode="auto">
            <a:xfrm>
              <a:off x="5143500" y="37338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CA"/>
            </a:p>
          </p:txBody>
        </p:sp>
        <p:sp>
          <p:nvSpPr>
            <p:cNvPr id="21529" name="Rectangle 23"/>
            <p:cNvSpPr>
              <a:spLocks noChangeArrowheads="1"/>
            </p:cNvSpPr>
            <p:nvPr/>
          </p:nvSpPr>
          <p:spPr bwMode="auto">
            <a:xfrm>
              <a:off x="5638800" y="1752600"/>
              <a:ext cx="3048000" cy="584200"/>
            </a:xfrm>
            <a:prstGeom prst="rect">
              <a:avLst/>
            </a:prstGeom>
            <a:solidFill>
              <a:srgbClr val="CCECFF"/>
            </a:solidFill>
            <a:ln w="9525">
              <a:solidFill>
                <a:schemeClr val="tx1"/>
              </a:solidFill>
              <a:miter lim="800000"/>
              <a:headEnd/>
              <a:tailEnd/>
            </a:ln>
          </p:spPr>
          <p:txBody>
            <a:bodyPr>
              <a:spAutoFit/>
            </a:bodyPr>
            <a:lstStyle/>
            <a:p>
              <a:pPr>
                <a:spcBef>
                  <a:spcPct val="50000"/>
                </a:spcBef>
              </a:pPr>
              <a:r>
                <a:rPr lang="en-US" sz="1600" b="1" dirty="0"/>
                <a:t>Capital including bricks and mortar and process choices</a:t>
              </a:r>
              <a:endParaRPr lang="en-CA" sz="1600" dirty="0"/>
            </a:p>
          </p:txBody>
        </p:sp>
        <p:sp>
          <p:nvSpPr>
            <p:cNvPr id="36" name="AutoShape 19"/>
            <p:cNvSpPr>
              <a:spLocks noChangeArrowheads="1"/>
            </p:cNvSpPr>
            <p:nvPr/>
          </p:nvSpPr>
          <p:spPr bwMode="auto">
            <a:xfrm flipV="1">
              <a:off x="5181600" y="1943100"/>
              <a:ext cx="381000" cy="228600"/>
            </a:xfrm>
            <a:prstGeom prst="leftArrow">
              <a:avLst>
                <a:gd name="adj1" fmla="val 50000"/>
                <a:gd name="adj2" fmla="val 41721"/>
              </a:avLst>
            </a:prstGeom>
            <a:solidFill>
              <a:schemeClr val="tx1"/>
            </a:solidFill>
            <a:ln w="9525">
              <a:solidFill>
                <a:schemeClr val="tx1"/>
              </a:solidFill>
              <a:miter lim="800000"/>
              <a:headEnd/>
              <a:tailEnd/>
            </a:ln>
          </p:spPr>
          <p:txBody>
            <a:bodyPr wrap="none" anchor="ctr"/>
            <a:lstStyle/>
            <a:p>
              <a:endParaRPr lang="en-CA"/>
            </a:p>
          </p:txBody>
        </p:sp>
        <p:sp>
          <p:nvSpPr>
            <p:cNvPr id="21531" name="TextBox 25"/>
            <p:cNvSpPr txBox="1">
              <a:spLocks noChangeArrowheads="1"/>
            </p:cNvSpPr>
            <p:nvPr/>
          </p:nvSpPr>
          <p:spPr bwMode="auto">
            <a:xfrm>
              <a:off x="2895600" y="6210300"/>
              <a:ext cx="2857500" cy="369332"/>
            </a:xfrm>
            <a:prstGeom prst="rect">
              <a:avLst/>
            </a:prstGeom>
            <a:solidFill>
              <a:srgbClr val="CCECFF"/>
            </a:solidFill>
            <a:ln w="9525">
              <a:solidFill>
                <a:schemeClr val="accent1"/>
              </a:solidFill>
              <a:miter lim="800000"/>
              <a:headEnd/>
              <a:tailEnd/>
            </a:ln>
          </p:spPr>
          <p:txBody>
            <a:bodyPr>
              <a:spAutoFit/>
            </a:bodyPr>
            <a:lstStyle/>
            <a:p>
              <a:r>
                <a:rPr lang="en-US" dirty="0"/>
                <a:t>Suppliers have capacity</a:t>
              </a:r>
              <a:endParaRPr lang="en-CA" dirty="0"/>
            </a:p>
          </p:txBody>
        </p:sp>
        <p:sp>
          <p:nvSpPr>
            <p:cNvPr id="21532" name="TextBox 26"/>
            <p:cNvSpPr txBox="1">
              <a:spLocks noChangeArrowheads="1"/>
            </p:cNvSpPr>
            <p:nvPr/>
          </p:nvSpPr>
          <p:spPr bwMode="auto">
            <a:xfrm>
              <a:off x="6134100" y="5638800"/>
              <a:ext cx="2819400" cy="584775"/>
            </a:xfrm>
            <a:prstGeom prst="rect">
              <a:avLst/>
            </a:prstGeom>
            <a:solidFill>
              <a:srgbClr val="CCECFF"/>
            </a:solidFill>
            <a:ln w="9525">
              <a:solidFill>
                <a:schemeClr val="accent1"/>
              </a:solidFill>
              <a:miter lim="800000"/>
              <a:headEnd/>
              <a:tailEnd/>
            </a:ln>
          </p:spPr>
          <p:txBody>
            <a:bodyPr>
              <a:spAutoFit/>
            </a:bodyPr>
            <a:lstStyle/>
            <a:p>
              <a:r>
                <a:rPr lang="en-US" sz="1600" dirty="0"/>
                <a:t>In-house work gets done and issues resolved.</a:t>
              </a:r>
              <a:endParaRPr lang="en-CA" sz="1600" dirty="0"/>
            </a:p>
          </p:txBody>
        </p:sp>
        <p:sp>
          <p:nvSpPr>
            <p:cNvPr id="39" name="AutoShape 21"/>
            <p:cNvSpPr>
              <a:spLocks noChangeArrowheads="1"/>
            </p:cNvSpPr>
            <p:nvPr/>
          </p:nvSpPr>
          <p:spPr bwMode="auto">
            <a:xfrm>
              <a:off x="5143500" y="46482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CA"/>
            </a:p>
          </p:txBody>
        </p:sp>
        <p:sp>
          <p:nvSpPr>
            <p:cNvPr id="40" name="AutoShape 21"/>
            <p:cNvSpPr>
              <a:spLocks noChangeArrowheads="1"/>
            </p:cNvSpPr>
            <p:nvPr/>
          </p:nvSpPr>
          <p:spPr bwMode="auto">
            <a:xfrm>
              <a:off x="5829300" y="5676900"/>
              <a:ext cx="384175" cy="230188"/>
            </a:xfrm>
            <a:prstGeom prst="leftArrow">
              <a:avLst>
                <a:gd name="adj1" fmla="val 50000"/>
                <a:gd name="adj2" fmla="val 41724"/>
              </a:avLst>
            </a:prstGeom>
            <a:solidFill>
              <a:schemeClr val="tx1"/>
            </a:solidFill>
            <a:ln w="9525">
              <a:solidFill>
                <a:schemeClr val="tx1"/>
              </a:solidFill>
              <a:miter lim="800000"/>
              <a:headEnd/>
              <a:tailEnd/>
            </a:ln>
          </p:spPr>
          <p:txBody>
            <a:bodyPr wrap="none" anchor="ctr"/>
            <a:lstStyle/>
            <a:p>
              <a:endParaRPr lang="en-CA"/>
            </a:p>
          </p:txBody>
        </p:sp>
        <p:sp>
          <p:nvSpPr>
            <p:cNvPr id="41" name="AutoShape 21"/>
            <p:cNvSpPr>
              <a:spLocks noChangeArrowheads="1"/>
            </p:cNvSpPr>
            <p:nvPr/>
          </p:nvSpPr>
          <p:spPr bwMode="auto">
            <a:xfrm rot="2642188">
              <a:off x="2641600" y="6088063"/>
              <a:ext cx="384175" cy="192087"/>
            </a:xfrm>
            <a:prstGeom prst="leftArrow">
              <a:avLst>
                <a:gd name="adj1" fmla="val 50000"/>
                <a:gd name="adj2" fmla="val 41722"/>
              </a:avLst>
            </a:prstGeom>
            <a:solidFill>
              <a:schemeClr val="tx1"/>
            </a:solidFill>
            <a:ln w="9525">
              <a:solidFill>
                <a:schemeClr val="tx1"/>
              </a:solidFill>
              <a:miter lim="800000"/>
              <a:headEnd/>
              <a:tailEnd/>
            </a:ln>
          </p:spPr>
          <p:txBody>
            <a:bodyPr wrap="none" anchor="ctr"/>
            <a:lstStyle/>
            <a:p>
              <a:endParaRPr lang="en-CA"/>
            </a:p>
          </p:txBody>
        </p:sp>
      </p:grpSp>
      <p:sp>
        <p:nvSpPr>
          <p:cNvPr id="605186" name="Rectangle 2"/>
          <p:cNvSpPr>
            <a:spLocks noGrp="1" noChangeArrowheads="1"/>
          </p:cNvSpPr>
          <p:nvPr>
            <p:ph type="title"/>
          </p:nvPr>
        </p:nvSpPr>
        <p:spPr/>
        <p:txBody>
          <a:bodyPr rtlCol="0">
            <a:normAutofit/>
          </a:bodyPr>
          <a:lstStyle/>
          <a:p>
            <a:pPr>
              <a:defRPr/>
            </a:pPr>
            <a:r>
              <a:rPr lang="en-US" dirty="0"/>
              <a:t>8</a:t>
            </a:r>
            <a:r>
              <a:rPr lang="en-US" dirty="0" smtClean="0"/>
              <a:t>.1 Business </a:t>
            </a:r>
            <a:r>
              <a:rPr lang="en-US" dirty="0"/>
              <a:t>Planning </a:t>
            </a:r>
            <a:r>
              <a:rPr lang="en-US" dirty="0" smtClean="0"/>
              <a:t>Process – Capacity and Risk</a:t>
            </a:r>
            <a:endParaRPr lang="en-US" sz="3600" dirty="0"/>
          </a:p>
        </p:txBody>
      </p:sp>
      <p:sp>
        <p:nvSpPr>
          <p:cNvPr id="34" name="TextBox 33"/>
          <p:cNvSpPr txBox="1"/>
          <p:nvPr/>
        </p:nvSpPr>
        <p:spPr>
          <a:xfrm>
            <a:off x="7568973" y="6323366"/>
            <a:ext cx="1498827" cy="369332"/>
          </a:xfrm>
          <a:prstGeom prst="rect">
            <a:avLst/>
          </a:prstGeom>
          <a:noFill/>
        </p:spPr>
        <p:txBody>
          <a:bodyPr wrap="square" rtlCol="0">
            <a:spAutoFit/>
          </a:bodyPr>
          <a:lstStyle/>
          <a:p>
            <a:r>
              <a:rPr lang="en-US" dirty="0"/>
              <a:t>Figure 3 +</a:t>
            </a:r>
          </a:p>
        </p:txBody>
      </p:sp>
    </p:spTree>
    <p:extLst>
      <p:ext uri="{BB962C8B-B14F-4D97-AF65-F5344CB8AC3E}">
        <p14:creationId xmlns:p14="http://schemas.microsoft.com/office/powerpoint/2010/main" val="3620446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2773"/>
          </a:xfrm>
        </p:spPr>
        <p:txBody>
          <a:bodyPr>
            <a:noAutofit/>
          </a:bodyPr>
          <a:lstStyle/>
          <a:p>
            <a:r>
              <a:rPr lang="en-US" sz="3200" b="1" dirty="0" smtClean="0"/>
              <a:t/>
            </a:r>
            <a:br>
              <a:rPr lang="en-US" sz="3200" b="1" dirty="0" smtClean="0"/>
            </a:br>
            <a:r>
              <a:rPr lang="en-US" sz="3200" b="1" dirty="0" smtClean="0">
                <a:latin typeface="Calibri" panose="020F0502020204030204" pitchFamily="34" charset="0"/>
                <a:cs typeface="Calibri" panose="020F0502020204030204" pitchFamily="34" charset="0"/>
              </a:rPr>
              <a:t>Sourcing </a:t>
            </a:r>
            <a:r>
              <a:rPr lang="en-US" sz="3200" b="1" dirty="0">
                <a:latin typeface="Calibri" panose="020F0502020204030204" pitchFamily="34" charset="0"/>
                <a:cs typeface="Calibri" panose="020F0502020204030204" pitchFamily="34" charset="0"/>
              </a:rPr>
              <a:t>50 dialysis machine valves (Total Costs)</a:t>
            </a:r>
            <a:br>
              <a:rPr lang="en-US" sz="3200" b="1" dirty="0">
                <a:latin typeface="Calibri" panose="020F0502020204030204" pitchFamily="34" charset="0"/>
                <a:cs typeface="Calibri" panose="020F0502020204030204" pitchFamily="34" charset="0"/>
              </a:rPr>
            </a:br>
            <a:endParaRPr lang="en-CA" sz="32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913306"/>
            <a:ext cx="10515600" cy="4351338"/>
          </a:xfrm>
        </p:spPr>
        <p:txBody>
          <a:bodyPr/>
          <a:lstStyle/>
          <a:p>
            <a:r>
              <a:rPr lang="en-US" sz="2000" dirty="0" smtClean="0">
                <a:latin typeface="Calibri" panose="020F0502020204030204" pitchFamily="34" charset="0"/>
                <a:cs typeface="Calibri" panose="020F0502020204030204" pitchFamily="34" charset="0"/>
              </a:rPr>
              <a:t>Springfield Hospital has two dialysis machines, each with a special valve that is normally replaced every two weeks when the machines are idle.  As a result, Springfield uses about 50 valves per year.  The hospital has two alternative sources for the valves.  The purchase price and quality for these two suppliers are as follows:  </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4</a:t>
            </a:fld>
            <a:endParaRPr lang="en-CA"/>
          </a:p>
        </p:txBody>
      </p:sp>
      <p:pic>
        <p:nvPicPr>
          <p:cNvPr id="5" name="Picture 4"/>
          <p:cNvPicPr>
            <a:picLocks noChangeAspect="1"/>
          </p:cNvPicPr>
          <p:nvPr/>
        </p:nvPicPr>
        <p:blipFill>
          <a:blip r:embed="rId2"/>
          <a:stretch>
            <a:fillRect/>
          </a:stretch>
        </p:blipFill>
        <p:spPr>
          <a:xfrm>
            <a:off x="984840" y="2108073"/>
            <a:ext cx="6198958" cy="1333828"/>
          </a:xfrm>
          <a:prstGeom prst="rect">
            <a:avLst/>
          </a:prstGeom>
        </p:spPr>
      </p:pic>
      <p:pic>
        <p:nvPicPr>
          <p:cNvPr id="7" name="Picture 6"/>
          <p:cNvPicPr>
            <a:picLocks noChangeAspect="1"/>
          </p:cNvPicPr>
          <p:nvPr/>
        </p:nvPicPr>
        <p:blipFill>
          <a:blip r:embed="rId3"/>
          <a:stretch>
            <a:fillRect/>
          </a:stretch>
        </p:blipFill>
        <p:spPr>
          <a:xfrm>
            <a:off x="984840" y="3548774"/>
            <a:ext cx="8724425" cy="1969665"/>
          </a:xfrm>
          <a:prstGeom prst="rect">
            <a:avLst/>
          </a:prstGeom>
        </p:spPr>
      </p:pic>
    </p:spTree>
    <p:extLst>
      <p:ext uri="{BB962C8B-B14F-4D97-AF65-F5344CB8AC3E}">
        <p14:creationId xmlns:p14="http://schemas.microsoft.com/office/powerpoint/2010/main" val="33991311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dirty="0"/>
              <a:t>Slide </a:t>
            </a:r>
            <a:fld id="{E7492782-5BE9-4145-B044-858FD2ADFD72}" type="slidenum">
              <a:rPr lang="en-US"/>
              <a:pPr>
                <a:defRPr/>
              </a:pPr>
              <a:t>40</a:t>
            </a:fld>
            <a:endParaRPr lang="en-US" dirty="0"/>
          </a:p>
        </p:txBody>
      </p:sp>
      <p:sp>
        <p:nvSpPr>
          <p:cNvPr id="23555" name="Rectangle 3"/>
          <p:cNvSpPr>
            <a:spLocks noGrp="1" noChangeArrowheads="1"/>
          </p:cNvSpPr>
          <p:nvPr>
            <p:ph idx="1"/>
          </p:nvPr>
        </p:nvSpPr>
        <p:spPr/>
        <p:txBody>
          <a:bodyPr/>
          <a:lstStyle/>
          <a:p>
            <a:pPr marL="609600" indent="-609600">
              <a:buFontTx/>
              <a:buAutoNum type="arabicPeriod"/>
            </a:pPr>
            <a:r>
              <a:rPr lang="en-US" dirty="0" smtClean="0"/>
              <a:t>Develop the aggregate sales forecast and planning values.</a:t>
            </a:r>
          </a:p>
          <a:p>
            <a:pPr marL="609600" indent="-609600">
              <a:buFontTx/>
              <a:buAutoNum type="arabicPeriod"/>
            </a:pPr>
            <a:r>
              <a:rPr lang="en-US" dirty="0" smtClean="0"/>
              <a:t>Translate the sales forecast into resource requirements.</a:t>
            </a:r>
          </a:p>
          <a:p>
            <a:pPr marL="990600" lvl="1" indent="-533400">
              <a:buFont typeface="Wingdings" pitchFamily="2" charset="2"/>
              <a:buChar char="Ø"/>
            </a:pPr>
            <a:r>
              <a:rPr lang="en-US" dirty="0" smtClean="0">
                <a:solidFill>
                  <a:srgbClr val="990000"/>
                </a:solidFill>
              </a:rPr>
              <a:t>Personnel, equipment, materials</a:t>
            </a:r>
          </a:p>
          <a:p>
            <a:pPr marL="609600" indent="-609600">
              <a:buFontTx/>
              <a:buAutoNum type="arabicPeriod"/>
            </a:pPr>
            <a:r>
              <a:rPr lang="en-US" dirty="0" smtClean="0"/>
              <a:t>Generate alternative production plans.</a:t>
            </a:r>
          </a:p>
          <a:p>
            <a:pPr marL="990600" lvl="1" indent="-533400">
              <a:buFont typeface="Wingdings" pitchFamily="2" charset="2"/>
              <a:buChar char="Ø"/>
            </a:pPr>
            <a:r>
              <a:rPr lang="en-US" dirty="0" smtClean="0">
                <a:solidFill>
                  <a:srgbClr val="990000"/>
                </a:solidFill>
              </a:rPr>
              <a:t>Chase, level, mixed</a:t>
            </a:r>
          </a:p>
          <a:p>
            <a:pPr marL="609600" indent="-609600">
              <a:buFontTx/>
              <a:buAutoNum type="arabicPeriod"/>
            </a:pPr>
            <a:r>
              <a:rPr lang="en-US" dirty="0" smtClean="0"/>
              <a:t>Select the best of the plans.</a:t>
            </a:r>
          </a:p>
          <a:p>
            <a:pPr marL="990600" lvl="1" indent="-533400">
              <a:buFont typeface="Wingdings" pitchFamily="2" charset="2"/>
              <a:buChar char="Ø"/>
            </a:pPr>
            <a:r>
              <a:rPr lang="en-US" dirty="0" smtClean="0">
                <a:solidFill>
                  <a:srgbClr val="990000"/>
                </a:solidFill>
              </a:rPr>
              <a:t>Lowest cost, best fit to capability</a:t>
            </a:r>
          </a:p>
        </p:txBody>
      </p:sp>
      <p:sp>
        <p:nvSpPr>
          <p:cNvPr id="23554" name="Rectangle 2"/>
          <p:cNvSpPr>
            <a:spLocks noGrp="1" noChangeArrowheads="1"/>
          </p:cNvSpPr>
          <p:nvPr>
            <p:ph type="title"/>
          </p:nvPr>
        </p:nvSpPr>
        <p:spPr/>
        <p:txBody>
          <a:bodyPr/>
          <a:lstStyle/>
          <a:p>
            <a:r>
              <a:rPr lang="en-US" dirty="0"/>
              <a:t>8</a:t>
            </a:r>
            <a:r>
              <a:rPr lang="en-US" dirty="0" smtClean="0"/>
              <a:t>.3 Production Planning Process</a:t>
            </a:r>
          </a:p>
        </p:txBody>
      </p:sp>
    </p:spTree>
    <p:extLst>
      <p:ext uri="{BB962C8B-B14F-4D97-AF65-F5344CB8AC3E}">
        <p14:creationId xmlns:p14="http://schemas.microsoft.com/office/powerpoint/2010/main" val="16130281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dirty="0"/>
              <a:t>Slide </a:t>
            </a:r>
            <a:fld id="{0D8C3610-20C1-4101-B780-102737603896}" type="slidenum">
              <a:rPr lang="en-US"/>
              <a:pPr>
                <a:defRPr/>
              </a:pPr>
              <a:t>41</a:t>
            </a:fld>
            <a:endParaRPr lang="en-US" dirty="0"/>
          </a:p>
        </p:txBody>
      </p:sp>
      <p:graphicFrame>
        <p:nvGraphicFramePr>
          <p:cNvPr id="8" name="Chart 7" title="Figure 4 from Custom Chapter &quot;Level Production Planning&quot;"/>
          <p:cNvGraphicFramePr/>
          <p:nvPr>
            <p:extLst/>
          </p:nvPr>
        </p:nvGraphicFramePr>
        <p:xfrm>
          <a:off x="2019301" y="1752601"/>
          <a:ext cx="8229599" cy="4381500"/>
        </p:xfrm>
        <a:graphic>
          <a:graphicData uri="http://schemas.openxmlformats.org/drawingml/2006/chart">
            <c:chart xmlns:c="http://schemas.openxmlformats.org/drawingml/2006/chart" xmlns:r="http://schemas.openxmlformats.org/officeDocument/2006/relationships" r:id="rId3"/>
          </a:graphicData>
        </a:graphic>
      </p:graphicFrame>
      <p:sp>
        <p:nvSpPr>
          <p:cNvPr id="1027" name="Rectangle 4"/>
          <p:cNvSpPr>
            <a:spLocks noGrp="1" noChangeArrowheads="1"/>
          </p:cNvSpPr>
          <p:nvPr>
            <p:ph type="title"/>
          </p:nvPr>
        </p:nvSpPr>
        <p:spPr/>
        <p:txBody>
          <a:bodyPr/>
          <a:lstStyle/>
          <a:p>
            <a:r>
              <a:rPr lang="en-US" dirty="0" smtClean="0"/>
              <a:t>8.3 Level Production Strategy</a:t>
            </a:r>
          </a:p>
        </p:txBody>
      </p:sp>
      <p:sp>
        <p:nvSpPr>
          <p:cNvPr id="3" name="TextBox 2"/>
          <p:cNvSpPr txBox="1"/>
          <p:nvPr/>
        </p:nvSpPr>
        <p:spPr>
          <a:xfrm>
            <a:off x="6940911" y="6117350"/>
            <a:ext cx="1075340" cy="369332"/>
          </a:xfrm>
          <a:prstGeom prst="rect">
            <a:avLst/>
          </a:prstGeom>
          <a:noFill/>
        </p:spPr>
        <p:txBody>
          <a:bodyPr wrap="square" rtlCol="0">
            <a:spAutoFit/>
          </a:bodyPr>
          <a:lstStyle/>
          <a:p>
            <a:r>
              <a:rPr lang="en-US" dirty="0"/>
              <a:t>Figure 4</a:t>
            </a:r>
          </a:p>
        </p:txBody>
      </p:sp>
    </p:spTree>
    <p:extLst>
      <p:ext uri="{BB962C8B-B14F-4D97-AF65-F5344CB8AC3E}">
        <p14:creationId xmlns:p14="http://schemas.microsoft.com/office/powerpoint/2010/main" val="24210017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lide Number Placeholder 3"/>
          <p:cNvSpPr>
            <a:spLocks noGrp="1"/>
          </p:cNvSpPr>
          <p:nvPr>
            <p:ph type="sldNum" sz="quarter" idx="12"/>
          </p:nvPr>
        </p:nvSpPr>
        <p:spPr/>
        <p:txBody>
          <a:bodyPr/>
          <a:lstStyle/>
          <a:p>
            <a:pPr>
              <a:defRPr/>
            </a:pPr>
            <a:r>
              <a:rPr lang="en-US" dirty="0"/>
              <a:t>Slide </a:t>
            </a:r>
            <a:fld id="{0AF4E85D-4CC1-40C2-9387-83FBC9A6F12E}" type="slidenum">
              <a:rPr lang="en-US"/>
              <a:pPr>
                <a:defRPr/>
              </a:pPr>
              <a:t>42</a:t>
            </a:fld>
            <a:endParaRPr lang="en-US" dirty="0"/>
          </a:p>
        </p:txBody>
      </p:sp>
      <p:graphicFrame>
        <p:nvGraphicFramePr>
          <p:cNvPr id="13" name="Table 12" title="Figure 5 from Custom Chapter"/>
          <p:cNvGraphicFramePr>
            <a:graphicFrameLocks noGrp="1"/>
          </p:cNvGraphicFramePr>
          <p:nvPr>
            <p:extLst/>
          </p:nvPr>
        </p:nvGraphicFramePr>
        <p:xfrm>
          <a:off x="7429500" y="4533901"/>
          <a:ext cx="3048000" cy="1501941"/>
        </p:xfrm>
        <a:graphic>
          <a:graphicData uri="http://schemas.openxmlformats.org/drawingml/2006/table">
            <a:tbl>
              <a:tblPr/>
              <a:tblGrid>
                <a:gridCol w="1457284">
                  <a:extLst>
                    <a:ext uri="{9D8B030D-6E8A-4147-A177-3AD203B41FA5}">
                      <a16:colId xmlns:a16="http://schemas.microsoft.com/office/drawing/2014/main" val="20000"/>
                    </a:ext>
                  </a:extLst>
                </a:gridCol>
                <a:gridCol w="600116">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tblGrid>
              <a:tr h="172613">
                <a:tc>
                  <a:txBody>
                    <a:bodyPr/>
                    <a:lstStyle/>
                    <a:p>
                      <a:pPr marL="0" marR="0">
                        <a:lnSpc>
                          <a:spcPct val="115000"/>
                        </a:lnSpc>
                        <a:spcBef>
                          <a:spcPts val="0"/>
                        </a:spcBef>
                        <a:spcAft>
                          <a:spcPts val="0"/>
                        </a:spcAft>
                      </a:pPr>
                      <a:r>
                        <a:rPr lang="en-US" sz="1100" u="sng" dirty="0">
                          <a:solidFill>
                            <a:srgbClr val="000000"/>
                          </a:solidFill>
                          <a:latin typeface="Calibri"/>
                          <a:ea typeface="Times New Roman"/>
                          <a:cs typeface="Times New Roman"/>
                        </a:rPr>
                        <a:t>Cost Calculations</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0"/>
                  </a:ext>
                </a:extLst>
              </a:tr>
              <a:tr h="188215">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Regular Labor costs</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 $   2,880,000 </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1"/>
                  </a:ext>
                </a:extLst>
              </a:tr>
              <a:tr h="185929">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Inventory holding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 $           8,400 </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2"/>
                  </a:ext>
                </a:extLst>
              </a:tr>
              <a:tr h="145543">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Backorder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 $               500 </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3"/>
                  </a:ext>
                </a:extLst>
              </a:tr>
              <a:tr h="143257">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Hiring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 $                  -   </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4"/>
                  </a:ext>
                </a:extLst>
              </a:tr>
              <a:tr h="190374">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Firing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nSpc>
                          <a:spcPct val="115000"/>
                        </a:lnSpc>
                        <a:spcBef>
                          <a:spcPts val="0"/>
                        </a:spcBef>
                        <a:spcAft>
                          <a:spcPts val="0"/>
                        </a:spcAft>
                      </a:pPr>
                      <a:r>
                        <a:rPr lang="en-US" sz="1100" u="sng">
                          <a:solidFill>
                            <a:srgbClr val="000000"/>
                          </a:solidFill>
                          <a:latin typeface="Calibri"/>
                          <a:ea typeface="Times New Roman"/>
                          <a:cs typeface="Times New Roman"/>
                        </a:rPr>
                        <a:t> $                  -   </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5"/>
                  </a:ext>
                </a:extLst>
              </a:tr>
              <a:tr h="345225">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Total Cost Level Production Plan</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nSpc>
                          <a:spcPct val="115000"/>
                        </a:lnSpc>
                        <a:spcBef>
                          <a:spcPts val="0"/>
                        </a:spcBef>
                        <a:spcAft>
                          <a:spcPts val="0"/>
                        </a:spcAft>
                      </a:pPr>
                      <a:r>
                        <a:rPr lang="en-US" sz="1100" u="dbl" dirty="0">
                          <a:solidFill>
                            <a:srgbClr val="000000"/>
                          </a:solidFill>
                          <a:latin typeface="Calibri"/>
                          <a:ea typeface="Times New Roman"/>
                          <a:cs typeface="Times New Roman"/>
                        </a:rPr>
                        <a:t> $   2,888,900 </a:t>
                      </a: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6"/>
                  </a:ext>
                </a:extLst>
              </a:tr>
            </a:tbl>
          </a:graphicData>
        </a:graphic>
      </p:graphicFrame>
      <p:graphicFrame>
        <p:nvGraphicFramePr>
          <p:cNvPr id="10" name="Table 9" title="Figure 5 from Custom Chapter"/>
          <p:cNvGraphicFramePr>
            <a:graphicFrameLocks noGrp="1"/>
          </p:cNvGraphicFramePr>
          <p:nvPr>
            <p:extLst/>
          </p:nvPr>
        </p:nvGraphicFramePr>
        <p:xfrm>
          <a:off x="7353300" y="1905000"/>
          <a:ext cx="3009900" cy="2035628"/>
        </p:xfrm>
        <a:graphic>
          <a:graphicData uri="http://schemas.openxmlformats.org/drawingml/2006/table">
            <a:tbl>
              <a:tblPr/>
              <a:tblGrid>
                <a:gridCol w="1439069">
                  <a:extLst>
                    <a:ext uri="{9D8B030D-6E8A-4147-A177-3AD203B41FA5}">
                      <a16:colId xmlns:a16="http://schemas.microsoft.com/office/drawing/2014/main" val="20000"/>
                    </a:ext>
                  </a:extLst>
                </a:gridCol>
                <a:gridCol w="745396">
                  <a:extLst>
                    <a:ext uri="{9D8B030D-6E8A-4147-A177-3AD203B41FA5}">
                      <a16:colId xmlns:a16="http://schemas.microsoft.com/office/drawing/2014/main" val="20001"/>
                    </a:ext>
                  </a:extLst>
                </a:gridCol>
                <a:gridCol w="825435">
                  <a:extLst>
                    <a:ext uri="{9D8B030D-6E8A-4147-A177-3AD203B41FA5}">
                      <a16:colId xmlns:a16="http://schemas.microsoft.com/office/drawing/2014/main" val="20002"/>
                    </a:ext>
                  </a:extLst>
                </a:gridCol>
              </a:tblGrid>
              <a:tr h="217714">
                <a:tc>
                  <a:txBody>
                    <a:bodyPr/>
                    <a:lstStyle/>
                    <a:p>
                      <a:pPr marL="0" marR="0">
                        <a:lnSpc>
                          <a:spcPct val="115000"/>
                        </a:lnSpc>
                        <a:spcBef>
                          <a:spcPts val="0"/>
                        </a:spcBef>
                        <a:spcAft>
                          <a:spcPts val="0"/>
                        </a:spcAft>
                      </a:pPr>
                      <a:r>
                        <a:rPr lang="en-US" sz="1100" u="sng" dirty="0">
                          <a:solidFill>
                            <a:srgbClr val="000000"/>
                          </a:solidFill>
                          <a:latin typeface="Calibri"/>
                          <a:ea typeface="Times New Roman"/>
                          <a:cs typeface="Times New Roman"/>
                        </a:rPr>
                        <a:t>Planning Factors</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0"/>
                  </a:ext>
                </a:extLst>
              </a:tr>
              <a:tr h="217714">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Opening Inventory</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500</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1"/>
                  </a:ext>
                </a:extLst>
              </a:tr>
              <a:tr h="217714">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Hours per part</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12</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2"/>
                  </a:ext>
                </a:extLst>
              </a:tr>
              <a:tr h="223158">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Worker hours per month</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160</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3"/>
                  </a:ext>
                </a:extLst>
              </a:tr>
              <a:tr h="217714">
                <a:tc>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Worker Hourly rate</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$20</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4"/>
                  </a:ext>
                </a:extLst>
              </a:tr>
              <a:tr h="239486">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Inventory cost per part per month</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$2</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5"/>
                  </a:ext>
                </a:extLst>
              </a:tr>
              <a:tr h="228600">
                <a:tc gridSpan="2">
                  <a:txBody>
                    <a:bodyPr/>
                    <a:lstStyle/>
                    <a:p>
                      <a:pPr marL="0" marR="0">
                        <a:lnSpc>
                          <a:spcPct val="115000"/>
                        </a:lnSpc>
                        <a:spcBef>
                          <a:spcPts val="0"/>
                        </a:spcBef>
                        <a:spcAft>
                          <a:spcPts val="0"/>
                        </a:spcAft>
                      </a:pPr>
                      <a:r>
                        <a:rPr lang="en-US" sz="1100">
                          <a:solidFill>
                            <a:srgbClr val="000000"/>
                          </a:solidFill>
                          <a:latin typeface="Calibri"/>
                          <a:ea typeface="Times New Roman"/>
                          <a:cs typeface="Times New Roman"/>
                        </a:rPr>
                        <a:t>Backorder Costs per part per month</a:t>
                      </a:r>
                      <a:endParaRPr lang="en-US" sz="1100">
                        <a:latin typeface="Calibri"/>
                        <a:ea typeface="Calibri"/>
                        <a:cs typeface="Times New Roman"/>
                      </a:endParaRPr>
                    </a:p>
                  </a:txBody>
                  <a:tcPr marL="68580" marR="68580" marT="0" marB="0" anchor="b">
                    <a:lnL>
                      <a:noFill/>
                    </a:lnL>
                    <a:lnR>
                      <a:noFill/>
                    </a:lnR>
                    <a:lnT>
                      <a:noFill/>
                    </a:lnT>
                    <a:lnB>
                      <a:noFill/>
                    </a:lnB>
                  </a:tcPr>
                </a:tc>
                <a:tc hMerge="1">
                  <a:txBody>
                    <a:bodyPr/>
                    <a:lstStyle/>
                    <a:p>
                      <a:endParaRPr lang="en-US"/>
                    </a:p>
                  </a:txBody>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$5</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6"/>
                  </a:ext>
                </a:extLst>
              </a:tr>
              <a:tr h="228600">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Hiring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7"/>
                  </a:ext>
                </a:extLst>
              </a:tr>
              <a:tr h="244928">
                <a:tc gridSpan="2">
                  <a:txBody>
                    <a:bodyPr/>
                    <a:lstStyle/>
                    <a:p>
                      <a:pPr marL="0" marR="0">
                        <a:lnSpc>
                          <a:spcPct val="115000"/>
                        </a:lnSpc>
                        <a:spcBef>
                          <a:spcPts val="0"/>
                        </a:spcBef>
                        <a:spcAft>
                          <a:spcPts val="0"/>
                        </a:spcAft>
                      </a:pPr>
                      <a:r>
                        <a:rPr lang="en-US" sz="1100" dirty="0">
                          <a:solidFill>
                            <a:srgbClr val="000000"/>
                          </a:solidFill>
                          <a:latin typeface="Calibri"/>
                          <a:ea typeface="Times New Roman"/>
                          <a:cs typeface="Times New Roman"/>
                        </a:rPr>
                        <a:t>Firing Costs</a:t>
                      </a: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100" dirty="0">
                          <a:solidFill>
                            <a:srgbClr val="000000"/>
                          </a:solidFill>
                          <a:latin typeface="Calibri"/>
                          <a:ea typeface="Times New Roman"/>
                          <a:cs typeface="Times New Roman"/>
                        </a:rPr>
                        <a:t>$750</a:t>
                      </a: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8"/>
                  </a:ext>
                </a:extLst>
              </a:tr>
            </a:tbl>
          </a:graphicData>
        </a:graphic>
      </p:graphicFrame>
      <p:sp>
        <p:nvSpPr>
          <p:cNvPr id="11" name="TextBox 10" title="Figure 5 from Custom Chapter"/>
          <p:cNvSpPr txBox="1"/>
          <p:nvPr/>
        </p:nvSpPr>
        <p:spPr>
          <a:xfrm>
            <a:off x="3543300" y="5753101"/>
            <a:ext cx="533400" cy="246221"/>
          </a:xfrm>
          <a:prstGeom prst="rect">
            <a:avLst/>
          </a:prstGeom>
          <a:noFill/>
        </p:spPr>
        <p:txBody>
          <a:bodyPr wrap="square" rtlCol="0">
            <a:spAutoFit/>
          </a:bodyPr>
          <a:lstStyle/>
          <a:p>
            <a:r>
              <a:rPr lang="en-US" sz="1000" dirty="0"/>
              <a:t>12000</a:t>
            </a:r>
          </a:p>
        </p:txBody>
      </p:sp>
      <p:graphicFrame>
        <p:nvGraphicFramePr>
          <p:cNvPr id="9" name="Table 8" title="Figure 5 from Custom Chapter &quot;Example of Level Production Planning&quot;"/>
          <p:cNvGraphicFramePr>
            <a:graphicFrameLocks noGrp="1"/>
          </p:cNvGraphicFramePr>
          <p:nvPr>
            <p:extLst/>
          </p:nvPr>
        </p:nvGraphicFramePr>
        <p:xfrm>
          <a:off x="2247900" y="1638301"/>
          <a:ext cx="4800600" cy="4074795"/>
        </p:xfrm>
        <a:graphic>
          <a:graphicData uri="http://schemas.openxmlformats.org/drawingml/2006/table">
            <a:tbl>
              <a:tblPr/>
              <a:tblGrid>
                <a:gridCol w="995883">
                  <a:extLst>
                    <a:ext uri="{9D8B030D-6E8A-4147-A177-3AD203B41FA5}">
                      <a16:colId xmlns:a16="http://schemas.microsoft.com/office/drawing/2014/main" val="20000"/>
                    </a:ext>
                  </a:extLst>
                </a:gridCol>
                <a:gridCol w="872195">
                  <a:extLst>
                    <a:ext uri="{9D8B030D-6E8A-4147-A177-3AD203B41FA5}">
                      <a16:colId xmlns:a16="http://schemas.microsoft.com/office/drawing/2014/main" val="20001"/>
                    </a:ext>
                  </a:extLst>
                </a:gridCol>
                <a:gridCol w="967612">
                  <a:extLst>
                    <a:ext uri="{9D8B030D-6E8A-4147-A177-3AD203B41FA5}">
                      <a16:colId xmlns:a16="http://schemas.microsoft.com/office/drawing/2014/main" val="20002"/>
                    </a:ext>
                  </a:extLst>
                </a:gridCol>
                <a:gridCol w="1071512">
                  <a:extLst>
                    <a:ext uri="{9D8B030D-6E8A-4147-A177-3AD203B41FA5}">
                      <a16:colId xmlns:a16="http://schemas.microsoft.com/office/drawing/2014/main" val="20003"/>
                    </a:ext>
                  </a:extLst>
                </a:gridCol>
                <a:gridCol w="893398">
                  <a:extLst>
                    <a:ext uri="{9D8B030D-6E8A-4147-A177-3AD203B41FA5}">
                      <a16:colId xmlns:a16="http://schemas.microsoft.com/office/drawing/2014/main" val="20004"/>
                    </a:ext>
                  </a:extLst>
                </a:gridCol>
              </a:tblGrid>
              <a:tr h="271653">
                <a:tc gridSpan="3">
                  <a:txBody>
                    <a:bodyPr/>
                    <a:lstStyle/>
                    <a:p>
                      <a:pPr marL="0" marR="0">
                        <a:lnSpc>
                          <a:spcPct val="115000"/>
                        </a:lnSpc>
                        <a:spcBef>
                          <a:spcPts val="0"/>
                        </a:spcBef>
                        <a:spcAft>
                          <a:spcPts val="0"/>
                        </a:spcAft>
                      </a:pPr>
                      <a:r>
                        <a:rPr lang="en-US" sz="1100" u="sng" dirty="0">
                          <a:solidFill>
                            <a:srgbClr val="000000"/>
                          </a:solidFill>
                          <a:latin typeface="Calibri"/>
                          <a:ea typeface="Times New Roman"/>
                          <a:cs typeface="Times New Roman"/>
                        </a:rPr>
                        <a:t>Level Production Planning Strategy</a:t>
                      </a:r>
                      <a:endParaRPr lang="en-US" sz="1100" dirty="0">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3306">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Month</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Sales Forecast</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Production Build</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Inventory</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Required Workers</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January</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900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600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February</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600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March</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1100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500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April</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500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May </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1200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300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June</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900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400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July </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1300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75</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August</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1200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75</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September</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700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200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75</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October</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1000</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200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75</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November</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900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300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75</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1653">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December</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800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1000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latin typeface="Calibri"/>
                          <a:ea typeface="Times New Roman"/>
                          <a:cs typeface="Times New Roman"/>
                        </a:rPr>
                        <a:t>500</a:t>
                      </a:r>
                      <a:endParaRPr lang="en-US"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latin typeface="Calibri"/>
                          <a:ea typeface="Times New Roman"/>
                          <a:cs typeface="Times New Roman"/>
                        </a:rPr>
                        <a:t>75</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12" name="Title 11"/>
          <p:cNvSpPr>
            <a:spLocks noGrp="1"/>
          </p:cNvSpPr>
          <p:nvPr>
            <p:ph type="title"/>
          </p:nvPr>
        </p:nvSpPr>
        <p:spPr/>
        <p:txBody>
          <a:bodyPr/>
          <a:lstStyle/>
          <a:p>
            <a:r>
              <a:rPr lang="en-US" sz="4000" dirty="0"/>
              <a:t>8.3 Example of a Level Production Plan</a:t>
            </a:r>
          </a:p>
        </p:txBody>
      </p:sp>
      <p:sp>
        <p:nvSpPr>
          <p:cNvPr id="8" name="TextBox 7"/>
          <p:cNvSpPr txBox="1"/>
          <p:nvPr/>
        </p:nvSpPr>
        <p:spPr>
          <a:xfrm>
            <a:off x="5558330" y="6268843"/>
            <a:ext cx="1075340" cy="369332"/>
          </a:xfrm>
          <a:prstGeom prst="rect">
            <a:avLst/>
          </a:prstGeom>
          <a:noFill/>
        </p:spPr>
        <p:txBody>
          <a:bodyPr wrap="square" rtlCol="0">
            <a:spAutoFit/>
          </a:bodyPr>
          <a:lstStyle/>
          <a:p>
            <a:r>
              <a:rPr lang="en-US" dirty="0"/>
              <a:t>Figure 5</a:t>
            </a:r>
          </a:p>
        </p:txBody>
      </p:sp>
    </p:spTree>
    <p:extLst>
      <p:ext uri="{BB962C8B-B14F-4D97-AF65-F5344CB8AC3E}">
        <p14:creationId xmlns:p14="http://schemas.microsoft.com/office/powerpoint/2010/main" val="30374797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r>
              <a:rPr lang="en-US" dirty="0"/>
              <a:t>Slide </a:t>
            </a:r>
            <a:fld id="{04FD6F9E-F24F-4691-A5BF-E69AEA43D213}" type="slidenum">
              <a:rPr lang="en-US"/>
              <a:pPr>
                <a:defRPr/>
              </a:pPr>
              <a:t>43</a:t>
            </a:fld>
            <a:endParaRPr lang="en-US" dirty="0"/>
          </a:p>
        </p:txBody>
      </p:sp>
      <p:sp>
        <p:nvSpPr>
          <p:cNvPr id="26628" name="Rectangle 4"/>
          <p:cNvSpPr>
            <a:spLocks noGrp="1" noChangeArrowheads="1"/>
          </p:cNvSpPr>
          <p:nvPr>
            <p:ph sz="half" idx="2"/>
          </p:nvPr>
        </p:nvSpPr>
        <p:spPr/>
        <p:txBody>
          <a:bodyPr/>
          <a:lstStyle/>
          <a:p>
            <a:pPr>
              <a:buFontTx/>
              <a:buNone/>
            </a:pPr>
            <a:r>
              <a:rPr lang="en-US" sz="2400" u="sng" dirty="0"/>
              <a:t>Disadvantages</a:t>
            </a:r>
          </a:p>
          <a:p>
            <a:r>
              <a:rPr lang="en-US" sz="2400" dirty="0"/>
              <a:t>Inventory carrying costs </a:t>
            </a:r>
          </a:p>
          <a:p>
            <a:r>
              <a:rPr lang="en-US" sz="2400" dirty="0"/>
              <a:t>Not meeting customer demand</a:t>
            </a:r>
          </a:p>
        </p:txBody>
      </p:sp>
      <p:sp>
        <p:nvSpPr>
          <p:cNvPr id="26627" name="Rectangle 3"/>
          <p:cNvSpPr>
            <a:spLocks noGrp="1" noChangeArrowheads="1"/>
          </p:cNvSpPr>
          <p:nvPr>
            <p:ph sz="half" idx="1"/>
          </p:nvPr>
        </p:nvSpPr>
        <p:spPr/>
        <p:txBody>
          <a:bodyPr/>
          <a:lstStyle/>
          <a:p>
            <a:pPr>
              <a:buFontTx/>
              <a:buNone/>
            </a:pPr>
            <a:r>
              <a:rPr lang="en-US" sz="2400" u="sng" dirty="0"/>
              <a:t>Advantages</a:t>
            </a:r>
          </a:p>
          <a:p>
            <a:r>
              <a:rPr lang="en-US" sz="2400" dirty="0"/>
              <a:t>Avoids the cost of changing resource levels</a:t>
            </a:r>
          </a:p>
          <a:p>
            <a:r>
              <a:rPr lang="en-US" sz="2400" dirty="0"/>
              <a:t>Companies do not need to have excess capacity to meet peak demand.</a:t>
            </a:r>
          </a:p>
          <a:p>
            <a:r>
              <a:rPr lang="en-US" sz="2400" dirty="0"/>
              <a:t>Do not need to hire and train new workers or lay off during slow periods.</a:t>
            </a:r>
          </a:p>
          <a:p>
            <a:r>
              <a:rPr lang="en-US" sz="2400" dirty="0"/>
              <a:t>Protect highly skilled workers</a:t>
            </a:r>
          </a:p>
        </p:txBody>
      </p:sp>
      <p:sp>
        <p:nvSpPr>
          <p:cNvPr id="26626" name="Rectangle 2"/>
          <p:cNvSpPr>
            <a:spLocks noGrp="1" noChangeArrowheads="1"/>
          </p:cNvSpPr>
          <p:nvPr>
            <p:ph type="title"/>
          </p:nvPr>
        </p:nvSpPr>
        <p:spPr/>
        <p:txBody>
          <a:bodyPr/>
          <a:lstStyle/>
          <a:p>
            <a:r>
              <a:rPr lang="en-US" b="1" dirty="0">
                <a:solidFill>
                  <a:schemeClr val="accent4">
                    <a:lumMod val="50000"/>
                  </a:schemeClr>
                </a:solidFill>
              </a:rPr>
              <a:t>8</a:t>
            </a:r>
            <a:r>
              <a:rPr lang="en-US" b="1" dirty="0" smtClean="0">
                <a:solidFill>
                  <a:schemeClr val="accent4">
                    <a:lumMod val="50000"/>
                  </a:schemeClr>
                </a:solidFill>
              </a:rPr>
              <a:t>.3 Level Strategy</a:t>
            </a:r>
          </a:p>
        </p:txBody>
      </p:sp>
    </p:spTree>
    <p:extLst>
      <p:ext uri="{BB962C8B-B14F-4D97-AF65-F5344CB8AC3E}">
        <p14:creationId xmlns:p14="http://schemas.microsoft.com/office/powerpoint/2010/main" val="7690294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Grp="1" noChangeArrowheads="1"/>
          </p:cNvSpPr>
          <p:nvPr>
            <p:ph type="title"/>
          </p:nvPr>
        </p:nvSpPr>
        <p:spPr/>
        <p:txBody>
          <a:bodyPr/>
          <a:lstStyle/>
          <a:p>
            <a:r>
              <a:rPr lang="en-US" dirty="0" smtClean="0"/>
              <a:t>8.3 Chase Production Strategy</a:t>
            </a:r>
          </a:p>
        </p:txBody>
      </p:sp>
      <p:sp>
        <p:nvSpPr>
          <p:cNvPr id="5" name="Slide Number Placeholder 4"/>
          <p:cNvSpPr>
            <a:spLocks noGrp="1"/>
          </p:cNvSpPr>
          <p:nvPr>
            <p:ph type="sldNum" sz="quarter" idx="12"/>
          </p:nvPr>
        </p:nvSpPr>
        <p:spPr/>
        <p:txBody>
          <a:bodyPr/>
          <a:lstStyle/>
          <a:p>
            <a:pPr>
              <a:defRPr/>
            </a:pPr>
            <a:r>
              <a:rPr lang="en-US" dirty="0"/>
              <a:t>Slide </a:t>
            </a:r>
            <a:fld id="{BA4FAA1B-67E0-423D-8EEA-FF79BF300468}" type="slidenum">
              <a:rPr lang="en-US"/>
              <a:pPr>
                <a:defRPr/>
              </a:pPr>
              <a:t>44</a:t>
            </a:fld>
            <a:endParaRPr lang="en-US" dirty="0"/>
          </a:p>
        </p:txBody>
      </p:sp>
      <p:graphicFrame>
        <p:nvGraphicFramePr>
          <p:cNvPr id="7" name="Chart 6" title="Figure 6 from custom chapter&quot;Chase Production Planning&quot;"/>
          <p:cNvGraphicFramePr/>
          <p:nvPr>
            <p:extLst/>
          </p:nvPr>
        </p:nvGraphicFramePr>
        <p:xfrm>
          <a:off x="2095500" y="19050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32200" y="6140906"/>
            <a:ext cx="1075340" cy="369332"/>
          </a:xfrm>
          <a:prstGeom prst="rect">
            <a:avLst/>
          </a:prstGeom>
          <a:noFill/>
        </p:spPr>
        <p:txBody>
          <a:bodyPr wrap="square" rtlCol="0">
            <a:spAutoFit/>
          </a:bodyPr>
          <a:lstStyle/>
          <a:p>
            <a:r>
              <a:rPr lang="en-US" dirty="0"/>
              <a:t>Figure 6</a:t>
            </a:r>
          </a:p>
        </p:txBody>
      </p:sp>
    </p:spTree>
    <p:extLst>
      <p:ext uri="{BB962C8B-B14F-4D97-AF65-F5344CB8AC3E}">
        <p14:creationId xmlns:p14="http://schemas.microsoft.com/office/powerpoint/2010/main" val="28169430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lide Number Placeholder 4"/>
          <p:cNvSpPr>
            <a:spLocks noGrp="1"/>
          </p:cNvSpPr>
          <p:nvPr>
            <p:ph type="sldNum" sz="quarter" idx="11"/>
          </p:nvPr>
        </p:nvSpPr>
        <p:spPr/>
        <p:txBody>
          <a:bodyPr/>
          <a:lstStyle/>
          <a:p>
            <a:pPr>
              <a:defRPr/>
            </a:pPr>
            <a:r>
              <a:rPr lang="en-US" dirty="0"/>
              <a:t>Slide </a:t>
            </a:r>
            <a:fld id="{6804E924-A38B-4A51-84AC-6F51CA2F9FF4}" type="slidenum">
              <a:rPr lang="en-US"/>
              <a:pPr>
                <a:defRPr/>
              </a:pPr>
              <a:t>45</a:t>
            </a:fld>
            <a:endParaRPr lang="en-US" dirty="0"/>
          </a:p>
        </p:txBody>
      </p:sp>
      <p:sp>
        <p:nvSpPr>
          <p:cNvPr id="7" name="TextBox 6" title="Figure 7 from custom chapter"/>
          <p:cNvSpPr txBox="1"/>
          <p:nvPr/>
        </p:nvSpPr>
        <p:spPr>
          <a:xfrm>
            <a:off x="7939440" y="6268843"/>
            <a:ext cx="1075340" cy="369332"/>
          </a:xfrm>
          <a:prstGeom prst="rect">
            <a:avLst/>
          </a:prstGeom>
          <a:noFill/>
        </p:spPr>
        <p:txBody>
          <a:bodyPr wrap="square" rtlCol="0">
            <a:spAutoFit/>
          </a:bodyPr>
          <a:lstStyle/>
          <a:p>
            <a:r>
              <a:rPr lang="en-US" dirty="0"/>
              <a:t>Figure 7</a:t>
            </a:r>
          </a:p>
        </p:txBody>
      </p:sp>
      <p:graphicFrame>
        <p:nvGraphicFramePr>
          <p:cNvPr id="10" name="Table 9" title="Figure 7 from custom chapter"/>
          <p:cNvGraphicFramePr>
            <a:graphicFrameLocks noGrp="1"/>
          </p:cNvGraphicFramePr>
          <p:nvPr>
            <p:extLst/>
          </p:nvPr>
        </p:nvGraphicFramePr>
        <p:xfrm>
          <a:off x="7048500" y="4419600"/>
          <a:ext cx="3149600" cy="1390650"/>
        </p:xfrm>
        <a:graphic>
          <a:graphicData uri="http://schemas.openxmlformats.org/drawingml/2006/table">
            <a:tbl>
              <a:tblPr/>
              <a:tblGrid>
                <a:gridCol w="784212">
                  <a:extLst>
                    <a:ext uri="{9D8B030D-6E8A-4147-A177-3AD203B41FA5}">
                      <a16:colId xmlns:a16="http://schemas.microsoft.com/office/drawing/2014/main" val="20000"/>
                    </a:ext>
                  </a:extLst>
                </a:gridCol>
                <a:gridCol w="784212">
                  <a:extLst>
                    <a:ext uri="{9D8B030D-6E8A-4147-A177-3AD203B41FA5}">
                      <a16:colId xmlns:a16="http://schemas.microsoft.com/office/drawing/2014/main" val="20001"/>
                    </a:ext>
                  </a:extLst>
                </a:gridCol>
                <a:gridCol w="790588">
                  <a:extLst>
                    <a:ext uri="{9D8B030D-6E8A-4147-A177-3AD203B41FA5}">
                      <a16:colId xmlns:a16="http://schemas.microsoft.com/office/drawing/2014/main" val="20002"/>
                    </a:ext>
                  </a:extLst>
                </a:gridCol>
                <a:gridCol w="790588">
                  <a:extLst>
                    <a:ext uri="{9D8B030D-6E8A-4147-A177-3AD203B41FA5}">
                      <a16:colId xmlns:a16="http://schemas.microsoft.com/office/drawing/2014/main" val="20003"/>
                    </a:ext>
                  </a:extLst>
                </a:gridCol>
              </a:tblGrid>
              <a:tr h="190500">
                <a:tc gridSpan="2">
                  <a:txBody>
                    <a:bodyPr/>
                    <a:lstStyle/>
                    <a:p>
                      <a:pPr algn="l" fontAlgn="b"/>
                      <a:r>
                        <a:rPr lang="en-US" sz="1100" b="0" i="0" u="sng" strike="noStrike" dirty="0">
                          <a:solidFill>
                            <a:srgbClr val="000000"/>
                          </a:solidFill>
                          <a:latin typeface="Calibri"/>
                        </a:rPr>
                        <a:t>Cost Calculations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extLst>
                  <a:ext uri="{0D108BD9-81ED-4DB2-BD59-A6C34878D82A}">
                    <a16:rowId xmlns:a16="http://schemas.microsoft.com/office/drawing/2014/main" val="10000"/>
                  </a:ext>
                </a:extLst>
              </a:tr>
              <a:tr h="190500">
                <a:tc gridSpan="2">
                  <a:txBody>
                    <a:bodyPr/>
                    <a:lstStyle/>
                    <a:p>
                      <a:pPr algn="l" fontAlgn="b"/>
                      <a:r>
                        <a:rPr lang="en-US" sz="1100" b="0" i="0" u="none" strike="noStrike">
                          <a:solidFill>
                            <a:srgbClr val="000000"/>
                          </a:solidFill>
                          <a:latin typeface="Calibri"/>
                        </a:rPr>
                        <a:t>Regular Labor costs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US" sz="1100" b="0" i="0" u="none" strike="noStrike">
                          <a:solidFill>
                            <a:srgbClr val="000000"/>
                          </a:solidFill>
                          <a:latin typeface="Calibri"/>
                        </a:rPr>
                        <a:t> $  2,889,600 </a:t>
                      </a:r>
                    </a:p>
                  </a:txBody>
                  <a:tcPr marL="0" marR="0" marT="0" marB="0" anchor="b">
                    <a:lnL>
                      <a:noFill/>
                    </a:lnL>
                    <a:lnR>
                      <a:noFill/>
                    </a:lnR>
                    <a:lnT>
                      <a:noFill/>
                    </a:lnT>
                    <a:lnB>
                      <a:noFill/>
                    </a:lnB>
                  </a:tcPr>
                </a:tc>
                <a:extLst>
                  <a:ext uri="{0D108BD9-81ED-4DB2-BD59-A6C34878D82A}">
                    <a16:rowId xmlns:a16="http://schemas.microsoft.com/office/drawing/2014/main" val="10001"/>
                  </a:ext>
                </a:extLst>
              </a:tr>
              <a:tr h="190500">
                <a:tc gridSpan="2">
                  <a:txBody>
                    <a:bodyPr/>
                    <a:lstStyle/>
                    <a:p>
                      <a:pPr algn="l" fontAlgn="b"/>
                      <a:r>
                        <a:rPr lang="en-US" sz="1100" b="0" i="0" u="none" strike="noStrike">
                          <a:solidFill>
                            <a:srgbClr val="000000"/>
                          </a:solidFill>
                          <a:latin typeface="Calibri"/>
                        </a:rPr>
                        <a:t>Inventory holding Costs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US" sz="1100" b="0" i="0" u="none" strike="noStrike">
                          <a:solidFill>
                            <a:srgbClr val="000000"/>
                          </a:solidFill>
                          <a:latin typeface="Calibri"/>
                        </a:rPr>
                        <a:t> $        12,000 </a:t>
                      </a:r>
                    </a:p>
                  </a:txBody>
                  <a:tcPr marL="0" marR="0" marT="0" marB="0" anchor="b">
                    <a:lnL>
                      <a:noFill/>
                    </a:lnL>
                    <a:lnR>
                      <a:noFill/>
                    </a:lnR>
                    <a:lnT>
                      <a:noFill/>
                    </a:lnT>
                    <a:lnB>
                      <a:noFill/>
                    </a:lnB>
                  </a:tcPr>
                </a:tc>
                <a:extLst>
                  <a:ext uri="{0D108BD9-81ED-4DB2-BD59-A6C34878D82A}">
                    <a16:rowId xmlns:a16="http://schemas.microsoft.com/office/drawing/2014/main" val="10002"/>
                  </a:ext>
                </a:extLst>
              </a:tr>
              <a:tr h="190500">
                <a:tc gridSpan="2">
                  <a:txBody>
                    <a:bodyPr/>
                    <a:lstStyle/>
                    <a:p>
                      <a:pPr algn="l" fontAlgn="b"/>
                      <a:r>
                        <a:rPr lang="en-US" sz="1100" b="0" i="0" u="none" strike="noStrike">
                          <a:solidFill>
                            <a:srgbClr val="000000"/>
                          </a:solidFill>
                          <a:latin typeface="Calibri"/>
                        </a:rPr>
                        <a:t>Backorder Costs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US" sz="1100" b="0" i="0" u="none" strike="noStrike">
                          <a:solidFill>
                            <a:srgbClr val="000000"/>
                          </a:solidFill>
                          <a:latin typeface="Calibri"/>
                        </a:rPr>
                        <a:t> $                 -   </a:t>
                      </a:r>
                    </a:p>
                  </a:txBody>
                  <a:tcPr marL="0" marR="0" marT="0" marB="0" anchor="b">
                    <a:lnL>
                      <a:noFill/>
                    </a:lnL>
                    <a:lnR>
                      <a:noFill/>
                    </a:lnR>
                    <a:lnT>
                      <a:noFill/>
                    </a:lnT>
                    <a:lnB>
                      <a:noFill/>
                    </a:lnB>
                  </a:tcPr>
                </a:tc>
                <a:extLst>
                  <a:ext uri="{0D108BD9-81ED-4DB2-BD59-A6C34878D82A}">
                    <a16:rowId xmlns:a16="http://schemas.microsoft.com/office/drawing/2014/main" val="10003"/>
                  </a:ext>
                </a:extLst>
              </a:tr>
              <a:tr h="190500">
                <a:tc>
                  <a:txBody>
                    <a:bodyPr/>
                    <a:lstStyle/>
                    <a:p>
                      <a:pPr algn="l" fontAlgn="b"/>
                      <a:r>
                        <a:rPr lang="en-US" sz="1100" b="0" i="0" u="none" strike="noStrike">
                          <a:solidFill>
                            <a:srgbClr val="000000"/>
                          </a:solidFill>
                          <a:latin typeface="Calibri"/>
                        </a:rPr>
                        <a:t>Hiring Costs</a:t>
                      </a: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US" sz="1100" b="0" i="0" u="none" strike="noStrike">
                          <a:solidFill>
                            <a:srgbClr val="000000"/>
                          </a:solidFill>
                          <a:latin typeface="Calibri"/>
                        </a:rPr>
                        <a:t> $        82,000 </a:t>
                      </a:r>
                    </a:p>
                  </a:txBody>
                  <a:tcPr marL="0" marR="0" marT="0" marB="0" anchor="b">
                    <a:lnL>
                      <a:noFill/>
                    </a:lnL>
                    <a:lnR>
                      <a:noFill/>
                    </a:lnR>
                    <a:lnT>
                      <a:noFill/>
                    </a:lnT>
                    <a:lnB>
                      <a:noFill/>
                    </a:lnB>
                  </a:tcPr>
                </a:tc>
                <a:extLst>
                  <a:ext uri="{0D108BD9-81ED-4DB2-BD59-A6C34878D82A}">
                    <a16:rowId xmlns:a16="http://schemas.microsoft.com/office/drawing/2014/main" val="10004"/>
                  </a:ext>
                </a:extLst>
              </a:tr>
              <a:tr h="219075">
                <a:tc>
                  <a:txBody>
                    <a:bodyPr/>
                    <a:lstStyle/>
                    <a:p>
                      <a:pPr algn="l" fontAlgn="b"/>
                      <a:r>
                        <a:rPr lang="en-US" sz="1100" b="0" i="0" u="none" strike="noStrike">
                          <a:solidFill>
                            <a:srgbClr val="000000"/>
                          </a:solidFill>
                          <a:latin typeface="Calibri"/>
                        </a:rPr>
                        <a:t>Firing Costs</a:t>
                      </a: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en-US" sz="1100" b="0" i="0" u="sng" strike="noStrike">
                          <a:solidFill>
                            <a:srgbClr val="000000"/>
                          </a:solidFill>
                          <a:latin typeface="Calibri"/>
                        </a:rPr>
                        <a:t> $        72,750 </a:t>
                      </a:r>
                    </a:p>
                  </a:txBody>
                  <a:tcPr marL="0" marR="0" marT="0" marB="0" anchor="b">
                    <a:lnL>
                      <a:noFill/>
                    </a:lnL>
                    <a:lnR>
                      <a:noFill/>
                    </a:lnR>
                    <a:lnT>
                      <a:noFill/>
                    </a:lnT>
                    <a:lnB>
                      <a:noFill/>
                    </a:lnB>
                  </a:tcPr>
                </a:tc>
                <a:extLst>
                  <a:ext uri="{0D108BD9-81ED-4DB2-BD59-A6C34878D82A}">
                    <a16:rowId xmlns:a16="http://schemas.microsoft.com/office/drawing/2014/main" val="10005"/>
                  </a:ext>
                </a:extLst>
              </a:tr>
              <a:tr h="219075">
                <a:tc gridSpan="3">
                  <a:txBody>
                    <a:bodyPr/>
                    <a:lstStyle/>
                    <a:p>
                      <a:pPr algn="l" fontAlgn="b"/>
                      <a:r>
                        <a:rPr lang="en-US" sz="1100" b="0" i="0" u="none" strike="noStrike" dirty="0">
                          <a:solidFill>
                            <a:srgbClr val="000000"/>
                          </a:solidFill>
                          <a:latin typeface="Calibri"/>
                        </a:rPr>
                        <a:t>Total Cost Level Production Plan</a:t>
                      </a: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r>
                        <a:rPr lang="en-US" sz="1100" b="0" i="0" u="dbl" strike="noStrike" dirty="0">
                          <a:solidFill>
                            <a:srgbClr val="000000"/>
                          </a:solidFill>
                          <a:latin typeface="Calibri"/>
                        </a:rPr>
                        <a:t> $  2,901,600 </a:t>
                      </a:r>
                    </a:p>
                  </a:txBody>
                  <a:tcPr marL="0" marR="0" marT="0" marB="0" anchor="b">
                    <a:lnL>
                      <a:noFill/>
                    </a:lnL>
                    <a:lnR>
                      <a:noFill/>
                    </a:lnR>
                    <a:lnT>
                      <a:noFill/>
                    </a:lnT>
                    <a:lnB>
                      <a:noFill/>
                    </a:lnB>
                  </a:tcPr>
                </a:tc>
                <a:extLst>
                  <a:ext uri="{0D108BD9-81ED-4DB2-BD59-A6C34878D82A}">
                    <a16:rowId xmlns:a16="http://schemas.microsoft.com/office/drawing/2014/main" val="10006"/>
                  </a:ext>
                </a:extLst>
              </a:tr>
            </a:tbl>
          </a:graphicData>
        </a:graphic>
      </p:graphicFrame>
      <p:graphicFrame>
        <p:nvGraphicFramePr>
          <p:cNvPr id="9" name="Table 8" title="Figure 7 from custom chapter"/>
          <p:cNvGraphicFramePr>
            <a:graphicFrameLocks noGrp="1"/>
          </p:cNvGraphicFramePr>
          <p:nvPr>
            <p:extLst/>
          </p:nvPr>
        </p:nvGraphicFramePr>
        <p:xfrm>
          <a:off x="7048500" y="1981200"/>
          <a:ext cx="3149600" cy="2171700"/>
        </p:xfrm>
        <a:graphic>
          <a:graphicData uri="http://schemas.openxmlformats.org/drawingml/2006/table">
            <a:tbl>
              <a:tblPr/>
              <a:tblGrid>
                <a:gridCol w="784212">
                  <a:extLst>
                    <a:ext uri="{9D8B030D-6E8A-4147-A177-3AD203B41FA5}">
                      <a16:colId xmlns:a16="http://schemas.microsoft.com/office/drawing/2014/main" val="20000"/>
                    </a:ext>
                  </a:extLst>
                </a:gridCol>
                <a:gridCol w="784212">
                  <a:extLst>
                    <a:ext uri="{9D8B030D-6E8A-4147-A177-3AD203B41FA5}">
                      <a16:colId xmlns:a16="http://schemas.microsoft.com/office/drawing/2014/main" val="20001"/>
                    </a:ext>
                  </a:extLst>
                </a:gridCol>
                <a:gridCol w="790588">
                  <a:extLst>
                    <a:ext uri="{9D8B030D-6E8A-4147-A177-3AD203B41FA5}">
                      <a16:colId xmlns:a16="http://schemas.microsoft.com/office/drawing/2014/main" val="20002"/>
                    </a:ext>
                  </a:extLst>
                </a:gridCol>
                <a:gridCol w="790588">
                  <a:extLst>
                    <a:ext uri="{9D8B030D-6E8A-4147-A177-3AD203B41FA5}">
                      <a16:colId xmlns:a16="http://schemas.microsoft.com/office/drawing/2014/main" val="20003"/>
                    </a:ext>
                  </a:extLst>
                </a:gridCol>
              </a:tblGrid>
              <a:tr h="217170">
                <a:tc gridSpan="2">
                  <a:txBody>
                    <a:bodyPr/>
                    <a:lstStyle/>
                    <a:p>
                      <a:pPr algn="l" fontAlgn="b"/>
                      <a:r>
                        <a:rPr lang="en-US" sz="1100" b="0" i="0" u="sng" strike="noStrike">
                          <a:solidFill>
                            <a:srgbClr val="000000"/>
                          </a:solidFill>
                          <a:latin typeface="Calibri"/>
                        </a:rPr>
                        <a:t>Planning Factors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extLst>
                  <a:ext uri="{0D108BD9-81ED-4DB2-BD59-A6C34878D82A}">
                    <a16:rowId xmlns:a16="http://schemas.microsoft.com/office/drawing/2014/main" val="10000"/>
                  </a:ext>
                </a:extLst>
              </a:tr>
              <a:tr h="217170">
                <a:tc gridSpan="2">
                  <a:txBody>
                    <a:bodyPr/>
                    <a:lstStyle/>
                    <a:p>
                      <a:pPr algn="l" fontAlgn="b"/>
                      <a:r>
                        <a:rPr lang="en-US" sz="1100" b="0" i="0" u="none" strike="noStrike">
                          <a:solidFill>
                            <a:srgbClr val="000000"/>
                          </a:solidFill>
                          <a:latin typeface="Calibri"/>
                        </a:rPr>
                        <a:t>Opening Inventory</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500</a:t>
                      </a:r>
                    </a:p>
                  </a:txBody>
                  <a:tcPr marL="0" marR="0" marT="0" marB="0" anchor="b">
                    <a:lnL>
                      <a:noFill/>
                    </a:lnL>
                    <a:lnR>
                      <a:noFill/>
                    </a:lnR>
                    <a:lnT>
                      <a:noFill/>
                    </a:lnT>
                    <a:lnB>
                      <a:noFill/>
                    </a:lnB>
                  </a:tcPr>
                </a:tc>
                <a:extLst>
                  <a:ext uri="{0D108BD9-81ED-4DB2-BD59-A6C34878D82A}">
                    <a16:rowId xmlns:a16="http://schemas.microsoft.com/office/drawing/2014/main" val="10001"/>
                  </a:ext>
                </a:extLst>
              </a:tr>
              <a:tr h="217170">
                <a:tc gridSpan="2">
                  <a:txBody>
                    <a:bodyPr/>
                    <a:lstStyle/>
                    <a:p>
                      <a:pPr algn="l" fontAlgn="b"/>
                      <a:r>
                        <a:rPr lang="en-US" sz="1100" b="0" i="0" u="none" strike="noStrike">
                          <a:solidFill>
                            <a:srgbClr val="000000"/>
                          </a:solidFill>
                          <a:latin typeface="Calibri"/>
                        </a:rPr>
                        <a:t>Opening Workers</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75</a:t>
                      </a:r>
                    </a:p>
                  </a:txBody>
                  <a:tcPr marL="0" marR="0" marT="0" marB="0" anchor="b">
                    <a:lnL>
                      <a:noFill/>
                    </a:lnL>
                    <a:lnR>
                      <a:noFill/>
                    </a:lnR>
                    <a:lnT>
                      <a:noFill/>
                    </a:lnT>
                    <a:lnB>
                      <a:noFill/>
                    </a:lnB>
                  </a:tcPr>
                </a:tc>
                <a:extLst>
                  <a:ext uri="{0D108BD9-81ED-4DB2-BD59-A6C34878D82A}">
                    <a16:rowId xmlns:a16="http://schemas.microsoft.com/office/drawing/2014/main" val="10002"/>
                  </a:ext>
                </a:extLst>
              </a:tr>
              <a:tr h="217170">
                <a:tc gridSpan="2">
                  <a:txBody>
                    <a:bodyPr/>
                    <a:lstStyle/>
                    <a:p>
                      <a:pPr algn="l" fontAlgn="b"/>
                      <a:r>
                        <a:rPr lang="en-US" sz="1100" b="0" i="0" u="none" strike="noStrike">
                          <a:solidFill>
                            <a:srgbClr val="000000"/>
                          </a:solidFill>
                          <a:latin typeface="Calibri"/>
                        </a:rPr>
                        <a:t>Hours per part</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12</a:t>
                      </a:r>
                    </a:p>
                  </a:txBody>
                  <a:tcPr marL="0" marR="0" marT="0" marB="0" anchor="b">
                    <a:lnL>
                      <a:noFill/>
                    </a:lnL>
                    <a:lnR>
                      <a:noFill/>
                    </a:lnR>
                    <a:lnT>
                      <a:noFill/>
                    </a:lnT>
                    <a:lnB>
                      <a:noFill/>
                    </a:lnB>
                  </a:tcPr>
                </a:tc>
                <a:extLst>
                  <a:ext uri="{0D108BD9-81ED-4DB2-BD59-A6C34878D82A}">
                    <a16:rowId xmlns:a16="http://schemas.microsoft.com/office/drawing/2014/main" val="10003"/>
                  </a:ext>
                </a:extLst>
              </a:tr>
              <a:tr h="217170">
                <a:tc gridSpan="2">
                  <a:txBody>
                    <a:bodyPr/>
                    <a:lstStyle/>
                    <a:p>
                      <a:pPr algn="l" fontAlgn="b"/>
                      <a:r>
                        <a:rPr lang="en-US" sz="1100" b="0" i="0" u="none" strike="noStrike">
                          <a:solidFill>
                            <a:srgbClr val="000000"/>
                          </a:solidFill>
                          <a:latin typeface="Calibri"/>
                        </a:rPr>
                        <a:t>Worker hours per month</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160</a:t>
                      </a:r>
                    </a:p>
                  </a:txBody>
                  <a:tcPr marL="0" marR="0" marT="0" marB="0" anchor="b">
                    <a:lnL>
                      <a:noFill/>
                    </a:lnL>
                    <a:lnR>
                      <a:noFill/>
                    </a:lnR>
                    <a:lnT>
                      <a:noFill/>
                    </a:lnT>
                    <a:lnB>
                      <a:noFill/>
                    </a:lnB>
                  </a:tcPr>
                </a:tc>
                <a:extLst>
                  <a:ext uri="{0D108BD9-81ED-4DB2-BD59-A6C34878D82A}">
                    <a16:rowId xmlns:a16="http://schemas.microsoft.com/office/drawing/2014/main" val="10004"/>
                  </a:ext>
                </a:extLst>
              </a:tr>
              <a:tr h="217170">
                <a:tc gridSpan="2">
                  <a:txBody>
                    <a:bodyPr/>
                    <a:lstStyle/>
                    <a:p>
                      <a:pPr algn="l" fontAlgn="b"/>
                      <a:r>
                        <a:rPr lang="en-US" sz="1100" b="0" i="0" u="none" strike="noStrike">
                          <a:solidFill>
                            <a:srgbClr val="000000"/>
                          </a:solidFill>
                          <a:latin typeface="Calibri"/>
                        </a:rPr>
                        <a:t>Worker Hourly rate</a:t>
                      </a:r>
                    </a:p>
                  </a:txBody>
                  <a:tcPr marL="0" marR="0" marT="0" marB="0" anchor="b">
                    <a:lnL>
                      <a:noFill/>
                    </a:lnL>
                    <a:lnR>
                      <a:noFill/>
                    </a:lnR>
                    <a:lnT>
                      <a:noFill/>
                    </a:lnT>
                    <a:lnB>
                      <a:noFill/>
                    </a:lnB>
                  </a:tcPr>
                </a:tc>
                <a:tc hMerge="1">
                  <a:txBody>
                    <a:bodyPr/>
                    <a:lstStyle/>
                    <a:p>
                      <a:endParaRPr lang="en-US"/>
                    </a:p>
                  </a:txBody>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$20</a:t>
                      </a:r>
                    </a:p>
                  </a:txBody>
                  <a:tcPr marL="0" marR="0" marT="0" marB="0" anchor="b">
                    <a:lnL>
                      <a:noFill/>
                    </a:lnL>
                    <a:lnR>
                      <a:noFill/>
                    </a:lnR>
                    <a:lnT>
                      <a:noFill/>
                    </a:lnT>
                    <a:lnB>
                      <a:noFill/>
                    </a:lnB>
                  </a:tcPr>
                </a:tc>
                <a:extLst>
                  <a:ext uri="{0D108BD9-81ED-4DB2-BD59-A6C34878D82A}">
                    <a16:rowId xmlns:a16="http://schemas.microsoft.com/office/drawing/2014/main" val="10005"/>
                  </a:ext>
                </a:extLst>
              </a:tr>
              <a:tr h="217170">
                <a:tc gridSpan="3">
                  <a:txBody>
                    <a:bodyPr/>
                    <a:lstStyle/>
                    <a:p>
                      <a:pPr algn="l" fontAlgn="b"/>
                      <a:r>
                        <a:rPr lang="en-US" sz="1100" b="0" i="0" u="none" strike="noStrike">
                          <a:solidFill>
                            <a:srgbClr val="000000"/>
                          </a:solidFill>
                          <a:latin typeface="Calibri"/>
                        </a:rPr>
                        <a:t>Inventory cost per part per month</a:t>
                      </a: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r" fontAlgn="b"/>
                      <a:r>
                        <a:rPr lang="en-US" sz="1100" b="0" i="0" u="none" strike="noStrike">
                          <a:solidFill>
                            <a:srgbClr val="000000"/>
                          </a:solidFill>
                          <a:latin typeface="Calibri"/>
                        </a:rPr>
                        <a:t>$2</a:t>
                      </a:r>
                    </a:p>
                  </a:txBody>
                  <a:tcPr marL="0" marR="0" marT="0" marB="0" anchor="b">
                    <a:lnL>
                      <a:noFill/>
                    </a:lnL>
                    <a:lnR>
                      <a:noFill/>
                    </a:lnR>
                    <a:lnT>
                      <a:noFill/>
                    </a:lnT>
                    <a:lnB>
                      <a:noFill/>
                    </a:lnB>
                  </a:tcPr>
                </a:tc>
                <a:extLst>
                  <a:ext uri="{0D108BD9-81ED-4DB2-BD59-A6C34878D82A}">
                    <a16:rowId xmlns:a16="http://schemas.microsoft.com/office/drawing/2014/main" val="10006"/>
                  </a:ext>
                </a:extLst>
              </a:tr>
              <a:tr h="217170">
                <a:tc gridSpan="3">
                  <a:txBody>
                    <a:bodyPr/>
                    <a:lstStyle/>
                    <a:p>
                      <a:pPr algn="l" fontAlgn="b"/>
                      <a:r>
                        <a:rPr lang="en-US" sz="1100" b="0" i="0" u="none" strike="noStrike">
                          <a:solidFill>
                            <a:srgbClr val="000000"/>
                          </a:solidFill>
                          <a:latin typeface="Calibri"/>
                        </a:rPr>
                        <a:t>Backorder Costs per part per month</a:t>
                      </a:r>
                    </a:p>
                  </a:txBody>
                  <a:tcPr marL="0" marR="0" marT="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r" fontAlgn="b"/>
                      <a:r>
                        <a:rPr lang="en-US" sz="1100" b="0" i="0" u="none" strike="noStrike">
                          <a:solidFill>
                            <a:srgbClr val="000000"/>
                          </a:solidFill>
                          <a:latin typeface="Calibri"/>
                        </a:rPr>
                        <a:t>$5</a:t>
                      </a:r>
                    </a:p>
                  </a:txBody>
                  <a:tcPr marL="0" marR="0" marT="0" marB="0" anchor="b">
                    <a:lnL>
                      <a:noFill/>
                    </a:lnL>
                    <a:lnR>
                      <a:noFill/>
                    </a:lnR>
                    <a:lnT>
                      <a:noFill/>
                    </a:lnT>
                    <a:lnB>
                      <a:noFill/>
                    </a:lnB>
                  </a:tcPr>
                </a:tc>
                <a:extLst>
                  <a:ext uri="{0D108BD9-81ED-4DB2-BD59-A6C34878D82A}">
                    <a16:rowId xmlns:a16="http://schemas.microsoft.com/office/drawing/2014/main" val="10007"/>
                  </a:ext>
                </a:extLst>
              </a:tr>
              <a:tr h="217170">
                <a:tc>
                  <a:txBody>
                    <a:bodyPr/>
                    <a:lstStyle/>
                    <a:p>
                      <a:pPr algn="l" fontAlgn="b"/>
                      <a:r>
                        <a:rPr lang="en-US" sz="1100" b="0" i="0" u="none" strike="noStrike">
                          <a:solidFill>
                            <a:srgbClr val="000000"/>
                          </a:solidFill>
                          <a:latin typeface="Calibri"/>
                        </a:rPr>
                        <a:t>Hiring Costs</a:t>
                      </a: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a:solidFill>
                            <a:srgbClr val="000000"/>
                          </a:solidFill>
                          <a:latin typeface="Calibri"/>
                        </a:rPr>
                        <a:t>$1,000</a:t>
                      </a:r>
                    </a:p>
                  </a:txBody>
                  <a:tcPr marL="0" marR="0" marT="0" marB="0" anchor="b">
                    <a:lnL>
                      <a:noFill/>
                    </a:lnL>
                    <a:lnR>
                      <a:noFill/>
                    </a:lnR>
                    <a:lnT>
                      <a:noFill/>
                    </a:lnT>
                    <a:lnB>
                      <a:noFill/>
                    </a:lnB>
                  </a:tcPr>
                </a:tc>
                <a:extLst>
                  <a:ext uri="{0D108BD9-81ED-4DB2-BD59-A6C34878D82A}">
                    <a16:rowId xmlns:a16="http://schemas.microsoft.com/office/drawing/2014/main" val="10008"/>
                  </a:ext>
                </a:extLst>
              </a:tr>
              <a:tr h="217170">
                <a:tc>
                  <a:txBody>
                    <a:bodyPr/>
                    <a:lstStyle/>
                    <a:p>
                      <a:pPr algn="l" fontAlgn="b"/>
                      <a:r>
                        <a:rPr lang="en-US" sz="1100" b="0" i="0" u="none" strike="noStrike">
                          <a:solidFill>
                            <a:srgbClr val="000000"/>
                          </a:solidFill>
                          <a:latin typeface="Calibri"/>
                        </a:rPr>
                        <a:t>Firing Costs</a:t>
                      </a: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en-US" sz="1100" b="0" i="0" u="none" strike="noStrike">
                        <a:solidFill>
                          <a:srgbClr val="000000"/>
                        </a:solidFill>
                        <a:latin typeface="Calibri"/>
                      </a:endParaRPr>
                    </a:p>
                  </a:txBody>
                  <a:tcPr marL="0" marR="0" marT="0" marB="0" anchor="b">
                    <a:lnL>
                      <a:noFill/>
                    </a:lnL>
                    <a:lnR>
                      <a:noFill/>
                    </a:lnR>
                    <a:lnT>
                      <a:noFill/>
                    </a:lnT>
                    <a:lnB>
                      <a:noFill/>
                    </a:lnB>
                  </a:tcPr>
                </a:tc>
                <a:tc>
                  <a:txBody>
                    <a:bodyPr/>
                    <a:lstStyle/>
                    <a:p>
                      <a:pPr algn="r" fontAlgn="b"/>
                      <a:r>
                        <a:rPr lang="en-US" sz="1100" b="0" i="0" u="none" strike="noStrike" dirty="0">
                          <a:solidFill>
                            <a:srgbClr val="000000"/>
                          </a:solidFill>
                          <a:latin typeface="Calibri"/>
                        </a:rPr>
                        <a:t>$750</a:t>
                      </a:r>
                    </a:p>
                  </a:txBody>
                  <a:tcPr marL="0" marR="0" marT="0" marB="0" anchor="b">
                    <a:lnL>
                      <a:noFill/>
                    </a:lnL>
                    <a:lnR>
                      <a:noFill/>
                    </a:lnR>
                    <a:lnT>
                      <a:noFill/>
                    </a:lnT>
                    <a:lnB>
                      <a:noFill/>
                    </a:lnB>
                  </a:tcPr>
                </a:tc>
                <a:extLst>
                  <a:ext uri="{0D108BD9-81ED-4DB2-BD59-A6C34878D82A}">
                    <a16:rowId xmlns:a16="http://schemas.microsoft.com/office/drawing/2014/main" val="10009"/>
                  </a:ext>
                </a:extLst>
              </a:tr>
            </a:tbl>
          </a:graphicData>
        </a:graphic>
      </p:graphicFrame>
      <p:graphicFrame>
        <p:nvGraphicFramePr>
          <p:cNvPr id="8" name="Table 7" title="Figure 7 from custom chapter&quot;Chase Production Planning&quot;"/>
          <p:cNvGraphicFramePr>
            <a:graphicFrameLocks noGrp="1"/>
          </p:cNvGraphicFramePr>
          <p:nvPr>
            <p:extLst/>
          </p:nvPr>
        </p:nvGraphicFramePr>
        <p:xfrm>
          <a:off x="2095500" y="2019301"/>
          <a:ext cx="4724400" cy="4038595"/>
        </p:xfrm>
        <a:graphic>
          <a:graphicData uri="http://schemas.openxmlformats.org/drawingml/2006/table">
            <a:tbl>
              <a:tblPr/>
              <a:tblGrid>
                <a:gridCol w="787400">
                  <a:extLst>
                    <a:ext uri="{9D8B030D-6E8A-4147-A177-3AD203B41FA5}">
                      <a16:colId xmlns:a16="http://schemas.microsoft.com/office/drawing/2014/main" val="20000"/>
                    </a:ext>
                  </a:extLst>
                </a:gridCol>
                <a:gridCol w="787400">
                  <a:extLst>
                    <a:ext uri="{9D8B030D-6E8A-4147-A177-3AD203B41FA5}">
                      <a16:colId xmlns:a16="http://schemas.microsoft.com/office/drawing/2014/main" val="20001"/>
                    </a:ext>
                  </a:extLst>
                </a:gridCol>
                <a:gridCol w="787400">
                  <a:extLst>
                    <a:ext uri="{9D8B030D-6E8A-4147-A177-3AD203B41FA5}">
                      <a16:colId xmlns:a16="http://schemas.microsoft.com/office/drawing/2014/main" val="20002"/>
                    </a:ext>
                  </a:extLst>
                </a:gridCol>
                <a:gridCol w="787400">
                  <a:extLst>
                    <a:ext uri="{9D8B030D-6E8A-4147-A177-3AD203B41FA5}">
                      <a16:colId xmlns:a16="http://schemas.microsoft.com/office/drawing/2014/main" val="20003"/>
                    </a:ext>
                  </a:extLst>
                </a:gridCol>
                <a:gridCol w="787400">
                  <a:extLst>
                    <a:ext uri="{9D8B030D-6E8A-4147-A177-3AD203B41FA5}">
                      <a16:colId xmlns:a16="http://schemas.microsoft.com/office/drawing/2014/main" val="20004"/>
                    </a:ext>
                  </a:extLst>
                </a:gridCol>
                <a:gridCol w="787400">
                  <a:extLst>
                    <a:ext uri="{9D8B030D-6E8A-4147-A177-3AD203B41FA5}">
                      <a16:colId xmlns:a16="http://schemas.microsoft.com/office/drawing/2014/main" val="20005"/>
                    </a:ext>
                  </a:extLst>
                </a:gridCol>
              </a:tblGrid>
              <a:tr h="576943">
                <a:tc>
                  <a:txBody>
                    <a:bodyPr/>
                    <a:lstStyle/>
                    <a:p>
                      <a:pPr algn="ctr" fontAlgn="b"/>
                      <a:r>
                        <a:rPr lang="en-US" sz="1100" b="0" i="0" u="none" strike="noStrike" dirty="0">
                          <a:solidFill>
                            <a:srgbClr val="000000"/>
                          </a:solidFill>
                          <a:latin typeface="Calibri"/>
                        </a:rPr>
                        <a:t>Month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Sales Forecast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Production Build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Inventory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Required Workers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Hire/Fire Workers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8471">
                <a:tc>
                  <a:txBody>
                    <a:bodyPr/>
                    <a:lstStyle/>
                    <a:p>
                      <a:pPr algn="ctr" fontAlgn="b"/>
                      <a:r>
                        <a:rPr lang="en-US" sz="1100" b="0" i="0" u="none" strike="noStrike">
                          <a:solidFill>
                            <a:srgbClr val="000000"/>
                          </a:solidFill>
                          <a:latin typeface="Calibri"/>
                        </a:rPr>
                        <a:t>January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8471">
                <a:tc>
                  <a:txBody>
                    <a:bodyPr/>
                    <a:lstStyle/>
                    <a:p>
                      <a:pPr algn="ctr" fontAlgn="b"/>
                      <a:r>
                        <a:rPr lang="en-US" sz="1100" b="0" i="0" u="none" strike="noStrike">
                          <a:solidFill>
                            <a:srgbClr val="000000"/>
                          </a:solidFill>
                          <a:latin typeface="Calibri"/>
                        </a:rPr>
                        <a:t>February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8471">
                <a:tc>
                  <a:txBody>
                    <a:bodyPr/>
                    <a:lstStyle/>
                    <a:p>
                      <a:pPr algn="ctr" fontAlgn="b"/>
                      <a:r>
                        <a:rPr lang="en-US" sz="1100" b="0" i="0" u="none" strike="noStrike">
                          <a:solidFill>
                            <a:srgbClr val="000000"/>
                          </a:solidFill>
                          <a:latin typeface="Calibri"/>
                        </a:rPr>
                        <a:t>March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8471">
                <a:tc>
                  <a:txBody>
                    <a:bodyPr/>
                    <a:lstStyle/>
                    <a:p>
                      <a:pPr algn="ctr" fontAlgn="b"/>
                      <a:r>
                        <a:rPr lang="en-US" sz="1100" b="0" i="0" u="none" strike="noStrike">
                          <a:solidFill>
                            <a:srgbClr val="000000"/>
                          </a:solidFill>
                          <a:latin typeface="Calibri"/>
                        </a:rPr>
                        <a:t>April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8471">
                <a:tc>
                  <a:txBody>
                    <a:bodyPr/>
                    <a:lstStyle/>
                    <a:p>
                      <a:pPr algn="ctr" fontAlgn="b"/>
                      <a:r>
                        <a:rPr lang="en-US" sz="1100" b="0" i="0" u="none" strike="noStrike">
                          <a:solidFill>
                            <a:srgbClr val="000000"/>
                          </a:solidFill>
                          <a:latin typeface="Calibri"/>
                        </a:rPr>
                        <a:t>May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88471">
                <a:tc>
                  <a:txBody>
                    <a:bodyPr/>
                    <a:lstStyle/>
                    <a:p>
                      <a:pPr algn="ctr" fontAlgn="b"/>
                      <a:r>
                        <a:rPr lang="en-US" sz="1100" b="0" i="0" u="none" strike="noStrike">
                          <a:solidFill>
                            <a:srgbClr val="000000"/>
                          </a:solidFill>
                          <a:latin typeface="Calibri"/>
                        </a:rPr>
                        <a:t>June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8471">
                <a:tc>
                  <a:txBody>
                    <a:bodyPr/>
                    <a:lstStyle/>
                    <a:p>
                      <a:pPr algn="ctr" fontAlgn="b"/>
                      <a:r>
                        <a:rPr lang="en-US" sz="1100" b="0" i="0" u="none" strike="noStrike">
                          <a:solidFill>
                            <a:srgbClr val="000000"/>
                          </a:solidFill>
                          <a:latin typeface="Calibri"/>
                        </a:rPr>
                        <a:t>July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8471">
                <a:tc>
                  <a:txBody>
                    <a:bodyPr/>
                    <a:lstStyle/>
                    <a:p>
                      <a:pPr algn="ctr" fontAlgn="b"/>
                      <a:r>
                        <a:rPr lang="en-US" sz="1100" b="0" i="0" u="none" strike="noStrike">
                          <a:solidFill>
                            <a:srgbClr val="000000"/>
                          </a:solidFill>
                          <a:latin typeface="Calibri"/>
                        </a:rPr>
                        <a:t>August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8471">
                <a:tc>
                  <a:txBody>
                    <a:bodyPr/>
                    <a:lstStyle/>
                    <a:p>
                      <a:pPr algn="ctr" fontAlgn="b"/>
                      <a:r>
                        <a:rPr lang="en-US" sz="1100" b="0" i="0" u="none" strike="noStrike">
                          <a:solidFill>
                            <a:srgbClr val="000000"/>
                          </a:solidFill>
                          <a:latin typeface="Calibri"/>
                        </a:rPr>
                        <a:t>September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8471">
                <a:tc>
                  <a:txBody>
                    <a:bodyPr/>
                    <a:lstStyle/>
                    <a:p>
                      <a:pPr algn="ctr" fontAlgn="b"/>
                      <a:r>
                        <a:rPr lang="en-US" sz="1100" b="0" i="0" u="none" strike="noStrike">
                          <a:solidFill>
                            <a:srgbClr val="000000"/>
                          </a:solidFill>
                          <a:latin typeface="Calibri"/>
                        </a:rPr>
                        <a:t>October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8471">
                <a:tc>
                  <a:txBody>
                    <a:bodyPr/>
                    <a:lstStyle/>
                    <a:p>
                      <a:pPr algn="ctr" fontAlgn="b"/>
                      <a:r>
                        <a:rPr lang="en-US" sz="1100" b="0" i="0" u="none" strike="noStrike">
                          <a:solidFill>
                            <a:srgbClr val="000000"/>
                          </a:solidFill>
                          <a:latin typeface="Calibri"/>
                        </a:rPr>
                        <a:t>November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88471">
                <a:tc>
                  <a:txBody>
                    <a:bodyPr/>
                    <a:lstStyle/>
                    <a:p>
                      <a:pPr algn="ctr" fontAlgn="b"/>
                      <a:r>
                        <a:rPr lang="en-US" sz="1100" b="0" i="0" u="none" strike="noStrike">
                          <a:solidFill>
                            <a:srgbClr val="000000"/>
                          </a:solidFill>
                          <a:latin typeface="Calibri"/>
                        </a:rPr>
                        <a:t>December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latin typeface="Calibri"/>
                        </a:rPr>
                        <a:t>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508930" name="Rectangle 2"/>
          <p:cNvSpPr>
            <a:spLocks noGrp="1" noChangeArrowheads="1"/>
          </p:cNvSpPr>
          <p:nvPr>
            <p:ph type="title"/>
          </p:nvPr>
        </p:nvSpPr>
        <p:spPr>
          <a:xfrm>
            <a:off x="2057400" y="274638"/>
            <a:ext cx="8153400" cy="1143000"/>
          </a:xfrm>
        </p:spPr>
        <p:txBody>
          <a:bodyPr rtlCol="0">
            <a:normAutofit/>
          </a:bodyPr>
          <a:lstStyle/>
          <a:p>
            <a:pPr>
              <a:defRPr/>
            </a:pPr>
            <a:r>
              <a:rPr lang="en-US" sz="4000" b="1" dirty="0">
                <a:solidFill>
                  <a:schemeClr val="accent4">
                    <a:lumMod val="50000"/>
                  </a:schemeClr>
                </a:solidFill>
              </a:rPr>
              <a:t>8.3 Example of a Chase Production Plan</a:t>
            </a:r>
          </a:p>
        </p:txBody>
      </p:sp>
    </p:spTree>
    <p:extLst>
      <p:ext uri="{BB962C8B-B14F-4D97-AF65-F5344CB8AC3E}">
        <p14:creationId xmlns:p14="http://schemas.microsoft.com/office/powerpoint/2010/main" val="128859240"/>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r>
              <a:rPr lang="en-US" dirty="0"/>
              <a:t>Slide </a:t>
            </a:r>
            <a:fld id="{37B7B307-4871-410F-9ABD-EBA275F9CD39}" type="slidenum">
              <a:rPr lang="en-US"/>
              <a:pPr>
                <a:defRPr/>
              </a:pPr>
              <a:t>46</a:t>
            </a:fld>
            <a:endParaRPr lang="en-US" dirty="0"/>
          </a:p>
        </p:txBody>
      </p:sp>
      <p:sp>
        <p:nvSpPr>
          <p:cNvPr id="28676" name="Rectangle 4"/>
          <p:cNvSpPr>
            <a:spLocks noGrp="1" noChangeArrowheads="1"/>
          </p:cNvSpPr>
          <p:nvPr>
            <p:ph sz="half" idx="2"/>
          </p:nvPr>
        </p:nvSpPr>
        <p:spPr>
          <a:xfrm>
            <a:off x="6172200" y="1600201"/>
            <a:ext cx="4191000" cy="4525963"/>
          </a:xfrm>
        </p:spPr>
        <p:txBody>
          <a:bodyPr/>
          <a:lstStyle/>
          <a:p>
            <a:pPr>
              <a:lnSpc>
                <a:spcPct val="90000"/>
              </a:lnSpc>
              <a:buFontTx/>
              <a:buNone/>
            </a:pPr>
            <a:r>
              <a:rPr lang="en-US" dirty="0" smtClean="0"/>
              <a:t>Disadvantages</a:t>
            </a:r>
          </a:p>
          <a:p>
            <a:pPr>
              <a:lnSpc>
                <a:spcPct val="90000"/>
              </a:lnSpc>
            </a:pPr>
            <a:r>
              <a:rPr lang="en-US" dirty="0" smtClean="0"/>
              <a:t>Must be able to meet demand as it occurs, therefore resources fluctuate as demand fluctuates.  Hiring, laying off, overtime and extra shifts as well as idle resources can be expensive.</a:t>
            </a:r>
          </a:p>
        </p:txBody>
      </p:sp>
      <p:sp>
        <p:nvSpPr>
          <p:cNvPr id="28675" name="Rectangle 3"/>
          <p:cNvSpPr>
            <a:spLocks noGrp="1" noChangeArrowheads="1"/>
          </p:cNvSpPr>
          <p:nvPr>
            <p:ph sz="half" idx="1"/>
          </p:nvPr>
        </p:nvSpPr>
        <p:spPr/>
        <p:txBody>
          <a:bodyPr/>
          <a:lstStyle/>
          <a:p>
            <a:pPr>
              <a:buFontTx/>
              <a:buNone/>
            </a:pPr>
            <a:r>
              <a:rPr lang="en-US" dirty="0" smtClean="0"/>
              <a:t>Advantages</a:t>
            </a:r>
          </a:p>
          <a:p>
            <a:r>
              <a:rPr lang="en-US" dirty="0" smtClean="0"/>
              <a:t>Inventories are kept to a minimum					</a:t>
            </a:r>
          </a:p>
        </p:txBody>
      </p:sp>
      <p:sp>
        <p:nvSpPr>
          <p:cNvPr id="28674" name="Rectangle 2"/>
          <p:cNvSpPr>
            <a:spLocks noGrp="1" noChangeArrowheads="1"/>
          </p:cNvSpPr>
          <p:nvPr>
            <p:ph type="title"/>
          </p:nvPr>
        </p:nvSpPr>
        <p:spPr/>
        <p:txBody>
          <a:bodyPr/>
          <a:lstStyle/>
          <a:p>
            <a:r>
              <a:rPr lang="en-US" b="1" dirty="0">
                <a:solidFill>
                  <a:schemeClr val="accent4">
                    <a:lumMod val="50000"/>
                  </a:schemeClr>
                </a:solidFill>
              </a:rPr>
              <a:t>8</a:t>
            </a:r>
            <a:r>
              <a:rPr lang="en-US" b="1" dirty="0" smtClean="0">
                <a:solidFill>
                  <a:schemeClr val="accent4">
                    <a:lumMod val="50000"/>
                  </a:schemeClr>
                </a:solidFill>
              </a:rPr>
              <a:t>.3 Chase Strategy</a:t>
            </a:r>
          </a:p>
        </p:txBody>
      </p:sp>
    </p:spTree>
    <p:extLst>
      <p:ext uri="{BB962C8B-B14F-4D97-AF65-F5344CB8AC3E}">
        <p14:creationId xmlns:p14="http://schemas.microsoft.com/office/powerpoint/2010/main" val="1502442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r>
              <a:rPr lang="en-US" dirty="0"/>
              <a:t>Slide </a:t>
            </a:r>
            <a:fld id="{DA2BF329-13B6-4D9E-BEC3-0545016F65B0}" type="slidenum">
              <a:rPr lang="en-US"/>
              <a:pPr>
                <a:defRPr/>
              </a:pPr>
              <a:t>47</a:t>
            </a:fld>
            <a:endParaRPr lang="en-US" dirty="0"/>
          </a:p>
        </p:txBody>
      </p:sp>
      <p:sp>
        <p:nvSpPr>
          <p:cNvPr id="30724" name="Rectangle 4"/>
          <p:cNvSpPr>
            <a:spLocks noGrp="1" noChangeArrowheads="1"/>
          </p:cNvSpPr>
          <p:nvPr>
            <p:ph sz="half" idx="2"/>
          </p:nvPr>
        </p:nvSpPr>
        <p:spPr/>
        <p:txBody>
          <a:bodyPr/>
          <a:lstStyle/>
          <a:p>
            <a:pPr>
              <a:buFontTx/>
              <a:buNone/>
            </a:pPr>
            <a:r>
              <a:rPr lang="en-US" dirty="0" smtClean="0"/>
              <a:t>Disadvantages</a:t>
            </a:r>
          </a:p>
          <a:p>
            <a:r>
              <a:rPr lang="en-US" dirty="0" smtClean="0"/>
              <a:t>Can take quite a few variations to get to optimal solution.</a:t>
            </a:r>
          </a:p>
        </p:txBody>
      </p:sp>
      <p:sp>
        <p:nvSpPr>
          <p:cNvPr id="30723" name="Rectangle 3"/>
          <p:cNvSpPr>
            <a:spLocks noGrp="1" noChangeArrowheads="1"/>
          </p:cNvSpPr>
          <p:nvPr>
            <p:ph sz="half" idx="1"/>
          </p:nvPr>
        </p:nvSpPr>
        <p:spPr/>
        <p:txBody>
          <a:bodyPr/>
          <a:lstStyle/>
          <a:p>
            <a:pPr>
              <a:lnSpc>
                <a:spcPct val="90000"/>
              </a:lnSpc>
              <a:buFontTx/>
              <a:buNone/>
            </a:pPr>
            <a:r>
              <a:rPr lang="en-US" dirty="0" smtClean="0"/>
              <a:t>Advantages</a:t>
            </a:r>
          </a:p>
          <a:p>
            <a:pPr>
              <a:lnSpc>
                <a:spcPct val="90000"/>
              </a:lnSpc>
            </a:pPr>
            <a:r>
              <a:rPr lang="en-US" dirty="0" smtClean="0"/>
              <a:t>An optimal solution can be made balancing inventory carrying costs and varying resource requirements.</a:t>
            </a:r>
          </a:p>
          <a:p>
            <a:pPr>
              <a:lnSpc>
                <a:spcPct val="90000"/>
              </a:lnSpc>
            </a:pPr>
            <a:r>
              <a:rPr lang="en-US" dirty="0" smtClean="0"/>
              <a:t>Subcontracting is an option.</a:t>
            </a:r>
          </a:p>
          <a:p>
            <a:pPr>
              <a:lnSpc>
                <a:spcPct val="90000"/>
              </a:lnSpc>
              <a:buFontTx/>
              <a:buNone/>
            </a:pPr>
            <a:r>
              <a:rPr lang="en-US" dirty="0" smtClean="0"/>
              <a:t>	</a:t>
            </a:r>
          </a:p>
        </p:txBody>
      </p:sp>
      <p:sp>
        <p:nvSpPr>
          <p:cNvPr id="30722" name="Rectangle 2"/>
          <p:cNvSpPr>
            <a:spLocks noGrp="1" noChangeArrowheads="1"/>
          </p:cNvSpPr>
          <p:nvPr>
            <p:ph type="title"/>
          </p:nvPr>
        </p:nvSpPr>
        <p:spPr/>
        <p:txBody>
          <a:bodyPr/>
          <a:lstStyle/>
          <a:p>
            <a:r>
              <a:rPr lang="en-US" dirty="0" smtClean="0"/>
              <a:t> </a:t>
            </a:r>
            <a:r>
              <a:rPr lang="en-US" b="1" dirty="0" smtClean="0">
                <a:solidFill>
                  <a:schemeClr val="accent4">
                    <a:lumMod val="50000"/>
                  </a:schemeClr>
                </a:solidFill>
              </a:rPr>
              <a:t>8.3 Mixed Production Plan</a:t>
            </a:r>
          </a:p>
        </p:txBody>
      </p:sp>
    </p:spTree>
    <p:extLst>
      <p:ext uri="{BB962C8B-B14F-4D97-AF65-F5344CB8AC3E}">
        <p14:creationId xmlns:p14="http://schemas.microsoft.com/office/powerpoint/2010/main" val="7534635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dirty="0"/>
              <a:t>Slide </a:t>
            </a:r>
            <a:fld id="{890F2F82-2AF0-4E9F-B19F-231AD01963BF}" type="slidenum">
              <a:rPr lang="en-US"/>
              <a:pPr>
                <a:defRPr/>
              </a:pPr>
              <a:t>48</a:t>
            </a:fld>
            <a:endParaRPr lang="en-US" dirty="0"/>
          </a:p>
        </p:txBody>
      </p:sp>
      <p:sp>
        <p:nvSpPr>
          <p:cNvPr id="32771" name="Rectangle 3"/>
          <p:cNvSpPr>
            <a:spLocks noGrp="1" noChangeArrowheads="1"/>
          </p:cNvSpPr>
          <p:nvPr>
            <p:ph idx="1"/>
          </p:nvPr>
        </p:nvSpPr>
        <p:spPr/>
        <p:txBody>
          <a:bodyPr/>
          <a:lstStyle/>
          <a:p>
            <a:pPr marL="533400" indent="-533400"/>
            <a:r>
              <a:rPr lang="en-US" dirty="0" smtClean="0"/>
              <a:t>Services cannot be built ahead of time and stored in inventory.</a:t>
            </a:r>
          </a:p>
          <a:p>
            <a:pPr marL="533400" indent="-533400"/>
            <a:r>
              <a:rPr lang="en-US" dirty="0" smtClean="0"/>
              <a:t>Two options</a:t>
            </a:r>
          </a:p>
          <a:p>
            <a:pPr marL="914400" lvl="1" indent="-457200">
              <a:buFontTx/>
              <a:buAutoNum type="arabicPeriod"/>
            </a:pPr>
            <a:r>
              <a:rPr lang="en-US" dirty="0" smtClean="0">
                <a:solidFill>
                  <a:srgbClr val="C00000"/>
                </a:solidFill>
              </a:rPr>
              <a:t>Influencing Sales to match available capacity</a:t>
            </a:r>
          </a:p>
          <a:p>
            <a:pPr marL="914400" lvl="1" indent="-457200">
              <a:buFont typeface="Wingdings" pitchFamily="2" charset="2"/>
              <a:buChar char="Ø"/>
            </a:pPr>
            <a:r>
              <a:rPr lang="en-US" dirty="0" smtClean="0"/>
              <a:t>Appointments</a:t>
            </a:r>
          </a:p>
          <a:p>
            <a:pPr marL="914400" lvl="1" indent="-457200">
              <a:buFont typeface="Wingdings" pitchFamily="2" charset="2"/>
              <a:buChar char="Ø"/>
            </a:pPr>
            <a:r>
              <a:rPr lang="en-US" dirty="0" smtClean="0"/>
              <a:t>Discounts and promotions</a:t>
            </a:r>
          </a:p>
          <a:p>
            <a:pPr marL="914400" lvl="1" indent="-457200">
              <a:buFont typeface="Wingdings" pitchFamily="2" charset="2"/>
              <a:buChar char="Ø"/>
            </a:pPr>
            <a:r>
              <a:rPr lang="en-US" dirty="0" smtClean="0"/>
              <a:t>Seasonal complements</a:t>
            </a:r>
          </a:p>
          <a:p>
            <a:pPr marL="914400" lvl="1" indent="-457200">
              <a:buFont typeface="Wingdings" pitchFamily="2" charset="2"/>
              <a:buChar char="Ø"/>
            </a:pPr>
            <a:r>
              <a:rPr lang="en-US" dirty="0" smtClean="0"/>
              <a:t>Yield management</a:t>
            </a:r>
          </a:p>
        </p:txBody>
      </p:sp>
      <p:sp>
        <p:nvSpPr>
          <p:cNvPr id="32770" name="Rectangle 2"/>
          <p:cNvSpPr>
            <a:spLocks noGrp="1" noChangeArrowheads="1"/>
          </p:cNvSpPr>
          <p:nvPr>
            <p:ph type="title"/>
          </p:nvPr>
        </p:nvSpPr>
        <p:spPr/>
        <p:txBody>
          <a:bodyPr/>
          <a:lstStyle/>
          <a:p>
            <a:r>
              <a:rPr lang="en-US" sz="4000" dirty="0"/>
              <a:t>8.4 Options for Services - 1 </a:t>
            </a:r>
          </a:p>
        </p:txBody>
      </p:sp>
    </p:spTree>
    <p:extLst>
      <p:ext uri="{BB962C8B-B14F-4D97-AF65-F5344CB8AC3E}">
        <p14:creationId xmlns:p14="http://schemas.microsoft.com/office/powerpoint/2010/main" val="1716814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dirty="0"/>
              <a:t>Slide </a:t>
            </a:r>
            <a:fld id="{407A2D26-0F8E-4E93-85CB-713FC33572A0}" type="slidenum">
              <a:rPr lang="en-US"/>
              <a:pPr>
                <a:defRPr/>
              </a:pPr>
              <a:t>49</a:t>
            </a:fld>
            <a:endParaRPr lang="en-US" dirty="0"/>
          </a:p>
        </p:txBody>
      </p:sp>
      <p:sp>
        <p:nvSpPr>
          <p:cNvPr id="520197" name="Rectangle 5"/>
          <p:cNvSpPr>
            <a:spLocks noGrp="1" noChangeArrowheads="1"/>
          </p:cNvSpPr>
          <p:nvPr>
            <p:ph idx="1"/>
          </p:nvPr>
        </p:nvSpPr>
        <p:spPr/>
        <p:txBody>
          <a:bodyPr/>
          <a:lstStyle/>
          <a:p>
            <a:pPr>
              <a:buFont typeface="Wingdings" pitchFamily="2" charset="2"/>
              <a:buNone/>
            </a:pPr>
            <a:r>
              <a:rPr lang="en-US" i="1" dirty="0" smtClean="0">
                <a:solidFill>
                  <a:srgbClr val="CC3300"/>
                </a:solidFill>
              </a:rPr>
              <a:t>2. Changing capacity to match sales</a:t>
            </a:r>
          </a:p>
          <a:p>
            <a:pPr lvl="1">
              <a:buFont typeface="Wingdings" pitchFamily="2" charset="2"/>
              <a:buChar char="Ø"/>
            </a:pPr>
            <a:r>
              <a:rPr lang="en-US" dirty="0" smtClean="0"/>
              <a:t>Cross trained employees</a:t>
            </a:r>
          </a:p>
          <a:p>
            <a:pPr lvl="1">
              <a:buFont typeface="Wingdings" pitchFamily="2" charset="2"/>
              <a:buChar char="Ø"/>
            </a:pPr>
            <a:r>
              <a:rPr lang="en-US" dirty="0" smtClean="0"/>
              <a:t>Overtime in the short term</a:t>
            </a:r>
          </a:p>
          <a:p>
            <a:pPr lvl="1">
              <a:buFont typeface="Wingdings" pitchFamily="2" charset="2"/>
              <a:buChar char="Ø"/>
            </a:pPr>
            <a:r>
              <a:rPr lang="en-US" dirty="0" smtClean="0"/>
              <a:t>Hiring part time, temporary or seasonal workers</a:t>
            </a:r>
          </a:p>
          <a:p>
            <a:pPr lvl="1">
              <a:buFont typeface="Wingdings" pitchFamily="2" charset="2"/>
              <a:buChar char="Ø"/>
            </a:pPr>
            <a:r>
              <a:rPr lang="en-US" dirty="0" smtClean="0"/>
              <a:t>Shifting work to the customer</a:t>
            </a:r>
          </a:p>
          <a:p>
            <a:pPr>
              <a:buFont typeface="Wingdings" pitchFamily="2" charset="2"/>
              <a:buChar char="§"/>
            </a:pPr>
            <a:endParaRPr lang="en-US" dirty="0" smtClean="0"/>
          </a:p>
        </p:txBody>
      </p:sp>
      <p:sp>
        <p:nvSpPr>
          <p:cNvPr id="33794" name="Rectangle 2"/>
          <p:cNvSpPr>
            <a:spLocks noGrp="1" noChangeArrowheads="1"/>
          </p:cNvSpPr>
          <p:nvPr>
            <p:ph type="title"/>
          </p:nvPr>
        </p:nvSpPr>
        <p:spPr>
          <a:noFill/>
        </p:spPr>
        <p:txBody>
          <a:bodyPr vert="horz" lIns="90488" tIns="44450" rIns="90488" bIns="44450" rtlCol="0" anchor="ctr">
            <a:normAutofit/>
          </a:bodyPr>
          <a:lstStyle/>
          <a:p>
            <a:r>
              <a:rPr lang="en-US" dirty="0"/>
              <a:t>8</a:t>
            </a:r>
            <a:r>
              <a:rPr lang="en-US" dirty="0" smtClean="0"/>
              <a:t>.4 Options for Services - 2</a:t>
            </a:r>
          </a:p>
        </p:txBody>
      </p:sp>
    </p:spTree>
    <p:extLst>
      <p:ext uri="{BB962C8B-B14F-4D97-AF65-F5344CB8AC3E}">
        <p14:creationId xmlns:p14="http://schemas.microsoft.com/office/powerpoint/2010/main" val="792091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20197">
                                            <p:txEl>
                                              <p:pRg st="0" end="0"/>
                                            </p:txEl>
                                          </p:spTgt>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499"/>
                                          </p:stCondLst>
                                        </p:cTn>
                                        <p:tgtEl>
                                          <p:spTgt spid="520197">
                                            <p:txEl>
                                              <p:pRg st="1" end="1"/>
                                            </p:txEl>
                                          </p:spTgt>
                                        </p:tgtEl>
                                        <p:attrNameLst>
                                          <p:attrName>style.visibility</p:attrName>
                                        </p:attrNameLst>
                                      </p:cBhvr>
                                      <p:to>
                                        <p:strVal val="visible"/>
                                      </p:to>
                                    </p:set>
                                  </p:childTnLst>
                                </p:cTn>
                              </p:par>
                              <p:par>
                                <p:cTn id="9" presetID="1" presetClass="entr" presetSubtype="0" fill="hold" grpId="0" nodeType="withEffect">
                                  <p:stCondLst>
                                    <p:cond delay="1000"/>
                                  </p:stCondLst>
                                  <p:childTnLst>
                                    <p:set>
                                      <p:cBhvr>
                                        <p:cTn id="10" dur="1" fill="hold">
                                          <p:stCondLst>
                                            <p:cond delay="499"/>
                                          </p:stCondLst>
                                        </p:cTn>
                                        <p:tgtEl>
                                          <p:spTgt spid="520197">
                                            <p:txEl>
                                              <p:pRg st="2" end="2"/>
                                            </p:txEl>
                                          </p:spTgt>
                                        </p:tgtEl>
                                        <p:attrNameLst>
                                          <p:attrName>style.visibility</p:attrName>
                                        </p:attrNameLst>
                                      </p:cBhvr>
                                      <p:to>
                                        <p:strVal val="visible"/>
                                      </p:to>
                                    </p:set>
                                  </p:childTnLst>
                                </p:cTn>
                              </p:par>
                              <p:par>
                                <p:cTn id="11" presetID="1" presetClass="entr" presetSubtype="0" fill="hold" grpId="0" nodeType="withEffect">
                                  <p:stCondLst>
                                    <p:cond delay="1000"/>
                                  </p:stCondLst>
                                  <p:childTnLst>
                                    <p:set>
                                      <p:cBhvr>
                                        <p:cTn id="12" dur="1" fill="hold">
                                          <p:stCondLst>
                                            <p:cond delay="499"/>
                                          </p:stCondLst>
                                        </p:cTn>
                                        <p:tgtEl>
                                          <p:spTgt spid="520197">
                                            <p:txEl>
                                              <p:pRg st="3" end="3"/>
                                            </p:txEl>
                                          </p:spTgt>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499"/>
                                          </p:stCondLst>
                                        </p:cTn>
                                        <p:tgtEl>
                                          <p:spTgt spid="52019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197" grpId="0" build="p" autoUpdateAnimBg="0" advAuto="100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9028"/>
          </a:xfrm>
        </p:spPr>
        <p:txBody>
          <a:bodyPr>
            <a:normAutofit/>
          </a:bodyPr>
          <a:lstStyle/>
          <a:p>
            <a:r>
              <a:rPr lang="en-CA" sz="3200" b="1" dirty="0" smtClean="0">
                <a:latin typeface="+mn-lt"/>
              </a:rPr>
              <a:t>Make or Buy</a:t>
            </a:r>
            <a:endParaRPr lang="en-CA" sz="3200" b="1" dirty="0">
              <a:latin typeface="+mn-lt"/>
            </a:endParaRPr>
          </a:p>
        </p:txBody>
      </p:sp>
      <p:sp>
        <p:nvSpPr>
          <p:cNvPr id="3" name="Content Placeholder 2"/>
          <p:cNvSpPr>
            <a:spLocks noGrp="1"/>
          </p:cNvSpPr>
          <p:nvPr>
            <p:ph idx="1"/>
          </p:nvPr>
        </p:nvSpPr>
        <p:spPr>
          <a:xfrm>
            <a:off x="838200" y="1097280"/>
            <a:ext cx="10515600" cy="5079683"/>
          </a:xfrm>
        </p:spPr>
        <p:txBody>
          <a:bodyPr/>
          <a:lstStyle/>
          <a:p>
            <a:pPr>
              <a:spcAft>
                <a:spcPts val="600"/>
              </a:spcAft>
            </a:pPr>
            <a:r>
              <a:rPr lang="en-US" dirty="0" smtClean="0">
                <a:solidFill>
                  <a:schemeClr val="accent5">
                    <a:lumMod val="75000"/>
                  </a:schemeClr>
                </a:solidFill>
              </a:rPr>
              <a:t>The Make-or-Buy Decision </a:t>
            </a:r>
            <a:r>
              <a:rPr lang="en-US" sz="2400" dirty="0" smtClean="0"/>
              <a:t>- A high-level, often strategic, decision regarding which products or services will be provided internally and which will be provided by external supply chain partners.</a:t>
            </a:r>
          </a:p>
          <a:p>
            <a:pPr lvl="1">
              <a:spcAft>
                <a:spcPts val="1200"/>
              </a:spcAft>
            </a:pPr>
            <a:r>
              <a:rPr lang="en-US" sz="2800" b="1" dirty="0" smtClean="0">
                <a:solidFill>
                  <a:schemeClr val="accent5">
                    <a:lumMod val="50000"/>
                  </a:schemeClr>
                </a:solidFill>
              </a:rPr>
              <a:t>Insourcing</a:t>
            </a:r>
            <a:r>
              <a:rPr lang="en-US" dirty="0" smtClean="0">
                <a:solidFill>
                  <a:schemeClr val="accent5">
                    <a:lumMod val="50000"/>
                  </a:schemeClr>
                </a:solidFill>
              </a:rPr>
              <a:t> </a:t>
            </a:r>
            <a:r>
              <a:rPr lang="en-US" dirty="0" smtClean="0"/>
              <a:t>– The use of resources within the firm to provide products or services.</a:t>
            </a:r>
          </a:p>
          <a:p>
            <a:pPr lvl="1">
              <a:spcAft>
                <a:spcPts val="1200"/>
              </a:spcAft>
            </a:pPr>
            <a:r>
              <a:rPr lang="en-US" sz="2800" b="1" dirty="0" smtClean="0">
                <a:solidFill>
                  <a:schemeClr val="accent5">
                    <a:lumMod val="50000"/>
                  </a:schemeClr>
                </a:solidFill>
              </a:rPr>
              <a:t>Outsourcing</a:t>
            </a:r>
            <a:r>
              <a:rPr lang="en-US" sz="2800" dirty="0" smtClean="0">
                <a:solidFill>
                  <a:schemeClr val="accent5">
                    <a:lumMod val="50000"/>
                  </a:schemeClr>
                </a:solidFill>
              </a:rPr>
              <a:t> </a:t>
            </a:r>
            <a:r>
              <a:rPr lang="en-US" dirty="0" smtClean="0"/>
              <a:t>– The use of supply chain partners to provide products or services. Outsourcing can replace entire purchasing, information systems, marketing, finance, and operations department</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5</a:t>
            </a:fld>
            <a:endParaRPr lang="en-CA"/>
          </a:p>
        </p:txBody>
      </p:sp>
    </p:spTree>
    <p:extLst>
      <p:ext uri="{BB962C8B-B14F-4D97-AF65-F5344CB8AC3E}">
        <p14:creationId xmlns:p14="http://schemas.microsoft.com/office/powerpoint/2010/main" val="13791337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0067" name="Rectangle 3"/>
          <p:cNvSpPr>
            <a:spLocks noGrp="1" noChangeArrowheads="1"/>
          </p:cNvSpPr>
          <p:nvPr>
            <p:ph idx="1"/>
          </p:nvPr>
        </p:nvSpPr>
        <p:spPr>
          <a:xfrm>
            <a:off x="2101850" y="1600201"/>
            <a:ext cx="8108950" cy="4525963"/>
          </a:xfrm>
        </p:spPr>
        <p:txBody>
          <a:bodyPr vert="horz" lIns="90488" tIns="44450" rIns="90488" bIns="44450" rtlCol="0">
            <a:normAutofit/>
          </a:bodyPr>
          <a:lstStyle/>
          <a:p>
            <a:pPr>
              <a:spcBef>
                <a:spcPct val="30000"/>
              </a:spcBef>
            </a:pPr>
            <a:r>
              <a:rPr lang="en-US" dirty="0"/>
              <a:t>Controls the </a:t>
            </a:r>
            <a:r>
              <a:rPr lang="en-US" dirty="0">
                <a:solidFill>
                  <a:srgbClr val="990000"/>
                </a:solidFill>
              </a:rPr>
              <a:t>timing</a:t>
            </a:r>
            <a:r>
              <a:rPr lang="en-US" dirty="0"/>
              <a:t> and </a:t>
            </a:r>
            <a:r>
              <a:rPr lang="en-US" dirty="0">
                <a:solidFill>
                  <a:srgbClr val="990000"/>
                </a:solidFill>
              </a:rPr>
              <a:t>quantity</a:t>
            </a:r>
            <a:r>
              <a:rPr lang="en-US" dirty="0"/>
              <a:t> of production for products (What &amp; when and how much to build)</a:t>
            </a:r>
          </a:p>
          <a:p>
            <a:pPr>
              <a:spcBef>
                <a:spcPct val="30000"/>
              </a:spcBef>
            </a:pPr>
            <a:r>
              <a:rPr lang="en-US" dirty="0"/>
              <a:t>Primary interface &amp; coordination point for </a:t>
            </a:r>
            <a:r>
              <a:rPr lang="en-US" dirty="0">
                <a:solidFill>
                  <a:srgbClr val="990000"/>
                </a:solidFill>
              </a:rPr>
              <a:t>forecasted demand</a:t>
            </a:r>
            <a:r>
              <a:rPr lang="en-US" dirty="0"/>
              <a:t>, </a:t>
            </a:r>
            <a:r>
              <a:rPr lang="en-US" dirty="0">
                <a:solidFill>
                  <a:srgbClr val="990000"/>
                </a:solidFill>
              </a:rPr>
              <a:t>actual customer orders, and production activity.</a:t>
            </a:r>
          </a:p>
          <a:p>
            <a:pPr>
              <a:spcBef>
                <a:spcPct val="30000"/>
              </a:spcBef>
            </a:pPr>
            <a:r>
              <a:rPr lang="en-US" dirty="0"/>
              <a:t>Therefore, serves as tool for agreement between sales, marketing and operations (but at a different level than SOP)</a:t>
            </a:r>
          </a:p>
        </p:txBody>
      </p:sp>
      <p:sp>
        <p:nvSpPr>
          <p:cNvPr id="600066" name="Rectangle 2"/>
          <p:cNvSpPr>
            <a:spLocks noGrp="1" noChangeArrowheads="1"/>
          </p:cNvSpPr>
          <p:nvPr>
            <p:ph type="title"/>
          </p:nvPr>
        </p:nvSpPr>
        <p:spPr/>
        <p:txBody>
          <a:bodyPr vert="horz" lIns="90488" tIns="44450" rIns="90488" bIns="44450" rtlCol="0" anchor="ctr">
            <a:normAutofit/>
          </a:bodyPr>
          <a:lstStyle/>
          <a:p>
            <a:pPr>
              <a:defRPr/>
            </a:pPr>
            <a:r>
              <a:rPr lang="en-US" dirty="0"/>
              <a:t>8</a:t>
            </a:r>
            <a:r>
              <a:rPr lang="en-US" dirty="0" smtClean="0"/>
              <a:t>.5 </a:t>
            </a:r>
            <a:r>
              <a:rPr lang="en-US" dirty="0"/>
              <a:t>Master Scheduling </a:t>
            </a:r>
          </a:p>
        </p:txBody>
      </p:sp>
      <p:sp>
        <p:nvSpPr>
          <p:cNvPr id="4" name="Slide Number Placeholder 4"/>
          <p:cNvSpPr>
            <a:spLocks noGrp="1"/>
          </p:cNvSpPr>
          <p:nvPr>
            <p:ph type="sldNum" sz="quarter" idx="12"/>
          </p:nvPr>
        </p:nvSpPr>
        <p:spPr>
          <a:xfrm>
            <a:off x="8991600" y="6356351"/>
            <a:ext cx="1219200" cy="365125"/>
          </a:xfrm>
        </p:spPr>
        <p:txBody>
          <a:bodyPr/>
          <a:lstStyle/>
          <a:p>
            <a:pPr>
              <a:defRPr/>
            </a:pPr>
            <a:r>
              <a:rPr lang="en-US" dirty="0"/>
              <a:t>Slide </a:t>
            </a:r>
            <a:fld id="{407A2D26-0F8E-4E93-85CB-713FC33572A0}" type="slidenum">
              <a:rPr lang="en-US"/>
              <a:pPr>
                <a:defRPr/>
              </a:pPr>
              <a:t>50</a:t>
            </a:fld>
            <a:endParaRPr lang="en-US" dirty="0"/>
          </a:p>
        </p:txBody>
      </p:sp>
    </p:spTree>
    <p:extLst>
      <p:ext uri="{BB962C8B-B14F-4D97-AF65-F5344CB8AC3E}">
        <p14:creationId xmlns:p14="http://schemas.microsoft.com/office/powerpoint/2010/main" val="146125272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600067">
                                            <p:txEl>
                                              <p:pRg st="0" end="0"/>
                                            </p:txEl>
                                          </p:spTgt>
                                        </p:tgtEl>
                                        <p:attrNameLst>
                                          <p:attrName>style.visibility</p:attrName>
                                        </p:attrNameLst>
                                      </p:cBhvr>
                                      <p:to>
                                        <p:strVal val="visible"/>
                                      </p:to>
                                    </p:set>
                                    <p:anim to="" calcmode="lin" valueType="num">
                                      <p:cBhvr>
                                        <p:cTn id="7" dur="1" fill="hold"/>
                                        <p:tgtEl>
                                          <p:spTgt spid="60006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600067">
                                            <p:txEl>
                                              <p:pRg st="1" end="1"/>
                                            </p:txEl>
                                          </p:spTgt>
                                        </p:tgtEl>
                                        <p:attrNameLst>
                                          <p:attrName>style.visibility</p:attrName>
                                        </p:attrNameLst>
                                      </p:cBhvr>
                                      <p:to>
                                        <p:strVal val="visible"/>
                                      </p:to>
                                    </p:set>
                                    <p:anim to="" calcmode="lin" valueType="num">
                                      <p:cBhvr>
                                        <p:cTn id="12" dur="1" fill="hold"/>
                                        <p:tgtEl>
                                          <p:spTgt spid="60006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600067">
                                            <p:txEl>
                                              <p:pRg st="2" end="2"/>
                                            </p:txEl>
                                          </p:spTgt>
                                        </p:tgtEl>
                                        <p:attrNameLst>
                                          <p:attrName>style.visibility</p:attrName>
                                        </p:attrNameLst>
                                      </p:cBhvr>
                                      <p:to>
                                        <p:strVal val="visible"/>
                                      </p:to>
                                    </p:set>
                                    <p:anim to="" calcmode="lin" valueType="num">
                                      <p:cBhvr>
                                        <p:cTn id="17" dur="1" fill="hold"/>
                                        <p:tgtEl>
                                          <p:spTgt spid="600067">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7"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a:xfrm>
            <a:off x="8991600" y="6356351"/>
            <a:ext cx="1219200" cy="365125"/>
          </a:xfrm>
        </p:spPr>
        <p:txBody>
          <a:bodyPr/>
          <a:lstStyle/>
          <a:p>
            <a:pPr>
              <a:defRPr/>
            </a:pPr>
            <a:r>
              <a:rPr lang="en-US" dirty="0"/>
              <a:t>Slide </a:t>
            </a:r>
            <a:fld id="{407A2D26-0F8E-4E93-85CB-713FC33572A0}" type="slidenum">
              <a:rPr lang="en-US"/>
              <a:pPr>
                <a:defRPr/>
              </a:pPr>
              <a:t>51</a:t>
            </a:fld>
            <a:endParaRPr lang="en-US" dirty="0"/>
          </a:p>
        </p:txBody>
      </p:sp>
      <p:sp>
        <p:nvSpPr>
          <p:cNvPr id="27651" name="Rectangle 3"/>
          <p:cNvSpPr>
            <a:spLocks noGrp="1" noChangeArrowheads="1"/>
          </p:cNvSpPr>
          <p:nvPr>
            <p:ph idx="1"/>
          </p:nvPr>
        </p:nvSpPr>
        <p:spPr>
          <a:xfrm>
            <a:off x="2019300" y="1790701"/>
            <a:ext cx="8229600" cy="4625975"/>
          </a:xfrm>
        </p:spPr>
        <p:txBody>
          <a:bodyPr vert="horz" lIns="90488" tIns="44450" rIns="90488" bIns="44450" rtlCol="0">
            <a:normAutofit/>
          </a:bodyPr>
          <a:lstStyle/>
          <a:p>
            <a:pPr>
              <a:spcBef>
                <a:spcPct val="35000"/>
              </a:spcBef>
            </a:pPr>
            <a:r>
              <a:rPr lang="en-US"/>
              <a:t>Feeds more detailed material planning (MRP)</a:t>
            </a:r>
          </a:p>
          <a:p>
            <a:pPr>
              <a:spcBef>
                <a:spcPct val="35000"/>
              </a:spcBef>
            </a:pPr>
            <a:r>
              <a:rPr lang="en-US"/>
              <a:t>More detailed than SOP</a:t>
            </a:r>
          </a:p>
          <a:p>
            <a:pPr lvl="1">
              <a:spcBef>
                <a:spcPct val="35000"/>
              </a:spcBef>
              <a:buFont typeface="Wingdings" pitchFamily="2" charset="2"/>
              <a:buChar char="Ø"/>
            </a:pPr>
            <a:r>
              <a:rPr lang="en-US" smtClean="0"/>
              <a:t>weekly versus monthly</a:t>
            </a:r>
          </a:p>
          <a:p>
            <a:pPr lvl="1">
              <a:spcBef>
                <a:spcPct val="35000"/>
              </a:spcBef>
              <a:buFont typeface="Wingdings" pitchFamily="2" charset="2"/>
              <a:buChar char="Ø"/>
            </a:pPr>
            <a:r>
              <a:rPr lang="en-US" smtClean="0"/>
              <a:t>specific products (End items) versus “average” for family of products</a:t>
            </a:r>
          </a:p>
        </p:txBody>
      </p:sp>
      <p:sp>
        <p:nvSpPr>
          <p:cNvPr id="601090" name="Rectangle 2"/>
          <p:cNvSpPr>
            <a:spLocks noGrp="1" noChangeArrowheads="1"/>
          </p:cNvSpPr>
          <p:nvPr>
            <p:ph type="title"/>
          </p:nvPr>
        </p:nvSpPr>
        <p:spPr/>
        <p:txBody>
          <a:bodyPr vert="horz" lIns="90488" tIns="44450" rIns="90488" bIns="44450" rtlCol="0" anchor="ctr">
            <a:normAutofit/>
          </a:bodyPr>
          <a:lstStyle/>
          <a:p>
            <a:pPr>
              <a:defRPr/>
            </a:pPr>
            <a:r>
              <a:rPr lang="en-US" dirty="0"/>
              <a:t>8</a:t>
            </a:r>
            <a:r>
              <a:rPr lang="en-US" dirty="0" smtClean="0"/>
              <a:t>.5 </a:t>
            </a:r>
            <a:r>
              <a:rPr lang="en-US" dirty="0"/>
              <a:t>Master Scheduling cont’d</a:t>
            </a:r>
          </a:p>
        </p:txBody>
      </p:sp>
    </p:spTree>
    <p:extLst>
      <p:ext uri="{BB962C8B-B14F-4D97-AF65-F5344CB8AC3E}">
        <p14:creationId xmlns:p14="http://schemas.microsoft.com/office/powerpoint/2010/main" val="1528832131"/>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smtClean="0"/>
              <a:t>Slide </a:t>
            </a:r>
            <a:fld id="{867E52B7-5F43-4197-9745-7D471A7EEA46}" type="slidenum">
              <a:rPr lang="en-US" smtClean="0"/>
              <a:pPr>
                <a:defRPr/>
              </a:pPr>
              <a:t>52</a:t>
            </a:fld>
            <a:endParaRPr lang="en-US" dirty="0"/>
          </a:p>
        </p:txBody>
      </p:sp>
      <p:grpSp>
        <p:nvGrpSpPr>
          <p:cNvPr id="5" name="Group 4" title="Figure 10 from custom chapter &quot;Disaggregating the S&amp;OP to MPS&quot;"/>
          <p:cNvGrpSpPr/>
          <p:nvPr/>
        </p:nvGrpSpPr>
        <p:grpSpPr>
          <a:xfrm>
            <a:off x="4305300" y="2743201"/>
            <a:ext cx="4953000" cy="3894975"/>
            <a:chOff x="2781300" y="2743200"/>
            <a:chExt cx="4953000" cy="3894975"/>
          </a:xfrm>
        </p:grpSpPr>
        <p:sp>
          <p:nvSpPr>
            <p:cNvPr id="11" name="TextBox 10" title="Figure 7 from custom chapter"/>
            <p:cNvSpPr txBox="1"/>
            <p:nvPr/>
          </p:nvSpPr>
          <p:spPr>
            <a:xfrm>
              <a:off x="6146605" y="6268843"/>
              <a:ext cx="1244795" cy="369332"/>
            </a:xfrm>
            <a:prstGeom prst="rect">
              <a:avLst/>
            </a:prstGeom>
            <a:noFill/>
          </p:spPr>
          <p:txBody>
            <a:bodyPr wrap="square" rtlCol="0">
              <a:spAutoFit/>
            </a:bodyPr>
            <a:lstStyle/>
            <a:p>
              <a:r>
                <a:rPr lang="en-US" dirty="0"/>
                <a:t>Figure 10</a:t>
              </a:r>
            </a:p>
          </p:txBody>
        </p:sp>
        <p:cxnSp>
          <p:nvCxnSpPr>
            <p:cNvPr id="12" name="Straight Arrow Connector 11"/>
            <p:cNvCxnSpPr/>
            <p:nvPr/>
          </p:nvCxnSpPr>
          <p:spPr>
            <a:xfrm>
              <a:off x="3352800" y="3162300"/>
              <a:ext cx="1295400" cy="914400"/>
            </a:xfrm>
            <a:prstGeom prst="straightConnector1">
              <a:avLst/>
            </a:prstGeom>
            <a:ln w="63500" cmpd="sng">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819400" y="5600700"/>
              <a:ext cx="685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229100" y="5600700"/>
              <a:ext cx="685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048500" y="5600700"/>
              <a:ext cx="685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38800" y="5600700"/>
              <a:ext cx="685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781300" y="2743200"/>
              <a:ext cx="685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title="Figure 10 from Custom Chapter"/>
          <p:cNvGraphicFramePr>
            <a:graphicFrameLocks noGrp="1"/>
          </p:cNvGraphicFramePr>
          <p:nvPr>
            <p:extLst/>
          </p:nvPr>
        </p:nvGraphicFramePr>
        <p:xfrm>
          <a:off x="2362200" y="1905000"/>
          <a:ext cx="7315199" cy="4042416"/>
        </p:xfrm>
        <a:graphic>
          <a:graphicData uri="http://schemas.openxmlformats.org/drawingml/2006/table">
            <a:tbl>
              <a:tblPr/>
              <a:tblGrid>
                <a:gridCol w="1650984">
                  <a:extLst>
                    <a:ext uri="{9D8B030D-6E8A-4147-A177-3AD203B41FA5}">
                      <a16:colId xmlns:a16="http://schemas.microsoft.com/office/drawing/2014/main" val="20000"/>
                    </a:ext>
                  </a:extLst>
                </a:gridCol>
                <a:gridCol w="1415869">
                  <a:extLst>
                    <a:ext uri="{9D8B030D-6E8A-4147-A177-3AD203B41FA5}">
                      <a16:colId xmlns:a16="http://schemas.microsoft.com/office/drawing/2014/main" val="20001"/>
                    </a:ext>
                  </a:extLst>
                </a:gridCol>
                <a:gridCol w="1415869">
                  <a:extLst>
                    <a:ext uri="{9D8B030D-6E8A-4147-A177-3AD203B41FA5}">
                      <a16:colId xmlns:a16="http://schemas.microsoft.com/office/drawing/2014/main" val="20002"/>
                    </a:ext>
                  </a:extLst>
                </a:gridCol>
                <a:gridCol w="1415869">
                  <a:extLst>
                    <a:ext uri="{9D8B030D-6E8A-4147-A177-3AD203B41FA5}">
                      <a16:colId xmlns:a16="http://schemas.microsoft.com/office/drawing/2014/main" val="20003"/>
                    </a:ext>
                  </a:extLst>
                </a:gridCol>
                <a:gridCol w="1416608">
                  <a:extLst>
                    <a:ext uri="{9D8B030D-6E8A-4147-A177-3AD203B41FA5}">
                      <a16:colId xmlns:a16="http://schemas.microsoft.com/office/drawing/2014/main" val="20004"/>
                    </a:ext>
                  </a:extLst>
                </a:gridCol>
              </a:tblGrid>
              <a:tr h="353988">
                <a:tc gridSpan="2">
                  <a:txBody>
                    <a:bodyPr/>
                    <a:lstStyle/>
                    <a:p>
                      <a:pPr marL="0" marR="0" algn="ctr">
                        <a:lnSpc>
                          <a:spcPct val="115000"/>
                        </a:lnSpc>
                        <a:spcBef>
                          <a:spcPts val="0"/>
                        </a:spcBef>
                        <a:spcAft>
                          <a:spcPts val="0"/>
                        </a:spcAft>
                      </a:pPr>
                      <a:r>
                        <a:rPr lang="en-US" sz="1600" u="sng" dirty="0">
                          <a:latin typeface="Calibri"/>
                          <a:ea typeface="Calibri"/>
                          <a:cs typeface="Times New Roman"/>
                        </a:rPr>
                        <a:t>Approved Production Plan from S&amp;OP</a:t>
                      </a:r>
                      <a:endParaRPr lang="en-US" sz="1600" dirty="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3988">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b="1">
                          <a:latin typeface="Calibri"/>
                          <a:ea typeface="Calibri"/>
                          <a:cs typeface="Times New Roman"/>
                        </a:rPr>
                        <a:t>January</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February</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March</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April</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7614">
                <a:tc>
                  <a:txBody>
                    <a:bodyPr/>
                    <a:lstStyle/>
                    <a:p>
                      <a:pPr marL="0" marR="0" algn="ctr">
                        <a:lnSpc>
                          <a:spcPct val="115000"/>
                        </a:lnSpc>
                        <a:spcBef>
                          <a:spcPts val="0"/>
                        </a:spcBef>
                        <a:spcAft>
                          <a:spcPts val="0"/>
                        </a:spcAft>
                      </a:pPr>
                      <a:r>
                        <a:rPr lang="en-US" sz="1600" dirty="0">
                          <a:latin typeface="Calibri"/>
                          <a:ea typeface="Calibri"/>
                          <a:cs typeface="Times New Roman"/>
                        </a:rPr>
                        <a:t>Burger Product Family</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n w="0">
                            <a:solidFill>
                              <a:prstClr val="black"/>
                            </a:solidFill>
                          </a:ln>
                          <a:noFill/>
                          <a:latin typeface="Calibri"/>
                          <a:ea typeface="Calibri"/>
                          <a:cs typeface="Times New Roman"/>
                        </a:rPr>
                        <a:t>2000</a:t>
                      </a:r>
                      <a:endParaRPr lang="en-US" sz="1600" dirty="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3988">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6542" marR="6654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200">
                        <a:latin typeface="Calibri"/>
                        <a:ea typeface="Calibri"/>
                        <a:cs typeface="Times New Roman"/>
                      </a:endParaRPr>
                    </a:p>
                  </a:txBody>
                  <a:tcPr marL="66542" marR="6654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6542" marR="6654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66542" marR="6654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66542" marR="66542"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353988">
                <a:tc gridSpan="2">
                  <a:txBody>
                    <a:bodyPr/>
                    <a:lstStyle/>
                    <a:p>
                      <a:pPr marL="0" marR="0" algn="ctr">
                        <a:lnSpc>
                          <a:spcPct val="115000"/>
                        </a:lnSpc>
                        <a:spcBef>
                          <a:spcPts val="0"/>
                        </a:spcBef>
                        <a:spcAft>
                          <a:spcPts val="0"/>
                        </a:spcAft>
                      </a:pPr>
                      <a:r>
                        <a:rPr lang="en-US" sz="1200" u="sng">
                          <a:latin typeface="Calibri"/>
                          <a:ea typeface="Calibri"/>
                          <a:cs typeface="Times New Roman"/>
                        </a:rPr>
                        <a:t>January Master Production Schedule</a:t>
                      </a:r>
                      <a:endParaRPr lang="en-US" sz="110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6542" marR="66542"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4489">
                <a:tc>
                  <a:txBody>
                    <a:bodyPr/>
                    <a:lstStyle/>
                    <a:p>
                      <a:pPr marL="0" marR="0">
                        <a:lnSpc>
                          <a:spcPct val="115000"/>
                        </a:lnSpc>
                        <a:spcBef>
                          <a:spcPts val="0"/>
                        </a:spcBef>
                        <a:spcAft>
                          <a:spcPts val="0"/>
                        </a:spcAft>
                      </a:pPr>
                      <a:r>
                        <a:rPr lang="en-US" sz="1600" b="1" dirty="0">
                          <a:latin typeface="Calibri"/>
                          <a:ea typeface="Calibri"/>
                          <a:cs typeface="Times New Roman"/>
                        </a:rPr>
                        <a:t>Finished Goods</a:t>
                      </a:r>
                      <a:endParaRPr lang="en-US" sz="1600" dirty="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latin typeface="Calibri"/>
                          <a:ea typeface="Calibri"/>
                          <a:cs typeface="Times New Roman"/>
                        </a:rPr>
                        <a:t>Week 1</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latin typeface="Calibri"/>
                          <a:ea typeface="Calibri"/>
                          <a:cs typeface="Times New Roman"/>
                        </a:rPr>
                        <a:t>Week 2</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latin typeface="Calibri"/>
                          <a:ea typeface="Calibri"/>
                          <a:cs typeface="Times New Roman"/>
                        </a:rPr>
                        <a:t>Week 3</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latin typeface="Calibri"/>
                          <a:ea typeface="Calibri"/>
                          <a:cs typeface="Times New Roman"/>
                        </a:rPr>
                        <a:t>Week 4</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4489">
                <a:tc>
                  <a:txBody>
                    <a:bodyPr/>
                    <a:lstStyle/>
                    <a:p>
                      <a:pPr marL="0" marR="0">
                        <a:lnSpc>
                          <a:spcPct val="115000"/>
                        </a:lnSpc>
                        <a:spcBef>
                          <a:spcPts val="0"/>
                        </a:spcBef>
                        <a:spcAft>
                          <a:spcPts val="0"/>
                        </a:spcAft>
                      </a:pPr>
                      <a:r>
                        <a:rPr lang="en-US" sz="1600" dirty="0">
                          <a:latin typeface="Calibri"/>
                          <a:ea typeface="Calibri"/>
                          <a:cs typeface="Times New Roman"/>
                        </a:rPr>
                        <a:t>Hamburgers</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4489">
                <a:tc>
                  <a:txBody>
                    <a:bodyPr/>
                    <a:lstStyle/>
                    <a:p>
                      <a:pPr marL="0" marR="0">
                        <a:lnSpc>
                          <a:spcPct val="115000"/>
                        </a:lnSpc>
                        <a:spcBef>
                          <a:spcPts val="0"/>
                        </a:spcBef>
                        <a:spcAft>
                          <a:spcPts val="0"/>
                        </a:spcAft>
                      </a:pPr>
                      <a:r>
                        <a:rPr lang="en-US" sz="1600">
                          <a:latin typeface="Calibri"/>
                          <a:ea typeface="Calibri"/>
                          <a:cs typeface="Times New Roman"/>
                        </a:rPr>
                        <a:t>Cheeseburgers</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200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4489">
                <a:tc>
                  <a:txBody>
                    <a:bodyPr/>
                    <a:lstStyle/>
                    <a:p>
                      <a:pPr marL="0" marR="0">
                        <a:lnSpc>
                          <a:spcPct val="115000"/>
                        </a:lnSpc>
                        <a:spcBef>
                          <a:spcPts val="0"/>
                        </a:spcBef>
                        <a:spcAft>
                          <a:spcPts val="0"/>
                        </a:spcAft>
                      </a:pPr>
                      <a:r>
                        <a:rPr lang="en-US" sz="1600">
                          <a:latin typeface="Calibri"/>
                          <a:ea typeface="Calibri"/>
                          <a:cs typeface="Times New Roman"/>
                        </a:rPr>
                        <a:t>Bacon Cheeseburgers</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100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Calibri"/>
                          <a:ea typeface="Calibri"/>
                          <a:cs typeface="Times New Roman"/>
                        </a:rPr>
                        <a:t>100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100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Calibri"/>
                          <a:ea typeface="Calibri"/>
                          <a:cs typeface="Times New Roman"/>
                        </a:rPr>
                        <a:t>100</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4489">
                <a:tc>
                  <a:txBody>
                    <a:bodyPr/>
                    <a:lstStyle/>
                    <a:p>
                      <a:pPr marL="0" marR="0">
                        <a:lnSpc>
                          <a:spcPct val="115000"/>
                        </a:lnSpc>
                        <a:spcBef>
                          <a:spcPts val="0"/>
                        </a:spcBef>
                        <a:spcAft>
                          <a:spcPts val="0"/>
                        </a:spcAft>
                      </a:pPr>
                      <a:r>
                        <a:rPr lang="en-US" sz="1600">
                          <a:latin typeface="Calibri"/>
                          <a:ea typeface="Calibri"/>
                          <a:cs typeface="Times New Roman"/>
                        </a:rPr>
                        <a:t>Total</a:t>
                      </a: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n w="0">
                            <a:solidFill>
                              <a:prstClr val="black"/>
                            </a:solidFill>
                          </a:ln>
                          <a:noFill/>
                          <a:latin typeface="Calibri"/>
                          <a:ea typeface="Calibri"/>
                          <a:cs typeface="Times New Roman"/>
                        </a:rPr>
                        <a:t>500</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n w="0">
                            <a:solidFill>
                              <a:prstClr val="black"/>
                            </a:solidFill>
                          </a:ln>
                          <a:noFill/>
                          <a:latin typeface="Calibri"/>
                          <a:ea typeface="Calibri"/>
                          <a:cs typeface="Times New Roman"/>
                        </a:rPr>
                        <a:t>500</a:t>
                      </a:r>
                      <a:endParaRPr lang="en-US" sz="1600" dirty="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n w="0">
                            <a:solidFill>
                              <a:prstClr val="black"/>
                            </a:solidFill>
                          </a:ln>
                          <a:noFill/>
                          <a:latin typeface="Calibri"/>
                          <a:ea typeface="Calibri"/>
                          <a:cs typeface="Times New Roman"/>
                        </a:rPr>
                        <a:t>500</a:t>
                      </a:r>
                      <a:endParaRPr lang="en-US" sz="160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n w="0">
                            <a:solidFill>
                              <a:prstClr val="black"/>
                            </a:solidFill>
                          </a:ln>
                          <a:noFill/>
                          <a:latin typeface="Calibri"/>
                          <a:ea typeface="Calibri"/>
                          <a:cs typeface="Times New Roman"/>
                        </a:rPr>
                        <a:t>500</a:t>
                      </a:r>
                      <a:endParaRPr lang="en-US" sz="1600" dirty="0">
                        <a:latin typeface="Calibri"/>
                        <a:ea typeface="Calibri"/>
                        <a:cs typeface="Times New Roman"/>
                      </a:endParaRPr>
                    </a:p>
                  </a:txBody>
                  <a:tcPr marL="66542" marR="665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2" name="Title 1"/>
          <p:cNvSpPr>
            <a:spLocks noGrp="1"/>
          </p:cNvSpPr>
          <p:nvPr>
            <p:ph type="title"/>
          </p:nvPr>
        </p:nvSpPr>
        <p:spPr/>
        <p:txBody>
          <a:bodyPr/>
          <a:lstStyle/>
          <a:p>
            <a:r>
              <a:rPr lang="en-US" dirty="0"/>
              <a:t>8</a:t>
            </a:r>
            <a:r>
              <a:rPr lang="en-US" dirty="0" smtClean="0"/>
              <a:t>.5 Linking S&amp;OP to Master Production Scheduling</a:t>
            </a:r>
            <a:endParaRPr lang="en-US" dirty="0"/>
          </a:p>
        </p:txBody>
      </p:sp>
    </p:spTree>
    <p:extLst>
      <p:ext uri="{BB962C8B-B14F-4D97-AF65-F5344CB8AC3E}">
        <p14:creationId xmlns:p14="http://schemas.microsoft.com/office/powerpoint/2010/main" val="1457465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US" dirty="0" smtClean="0"/>
              <a:t>Slide </a:t>
            </a:r>
            <a:fld id="{2A5C717D-5A85-4DB2-876D-796EC9A54D8F}" type="slidenum">
              <a:rPr lang="en-US" smtClean="0"/>
              <a:pPr>
                <a:defRPr/>
              </a:pPr>
              <a:t>53</a:t>
            </a:fld>
            <a:endParaRPr lang="en-US" dirty="0"/>
          </a:p>
        </p:txBody>
      </p:sp>
      <p:sp>
        <p:nvSpPr>
          <p:cNvPr id="6" name="TextBox 5" title="Figure 11 from custom chapter"/>
          <p:cNvSpPr txBox="1"/>
          <p:nvPr/>
        </p:nvSpPr>
        <p:spPr>
          <a:xfrm>
            <a:off x="7632200" y="6268843"/>
            <a:ext cx="1382580" cy="369332"/>
          </a:xfrm>
          <a:prstGeom prst="rect">
            <a:avLst/>
          </a:prstGeom>
          <a:noFill/>
        </p:spPr>
        <p:txBody>
          <a:bodyPr wrap="square" rtlCol="0">
            <a:spAutoFit/>
          </a:bodyPr>
          <a:lstStyle/>
          <a:p>
            <a:r>
              <a:rPr lang="en-US" dirty="0"/>
              <a:t>Figure 11</a:t>
            </a:r>
          </a:p>
        </p:txBody>
      </p:sp>
      <p:graphicFrame>
        <p:nvGraphicFramePr>
          <p:cNvPr id="5" name="Table Placeholder 4" title="Figure 11 from custom chapter &quot; Example MPS Planning Chart&quot;"/>
          <p:cNvGraphicFramePr>
            <a:graphicFrameLocks noGrp="1"/>
          </p:cNvGraphicFramePr>
          <p:nvPr>
            <p:ph type="tbl" idx="1"/>
            <p:extLst/>
          </p:nvPr>
        </p:nvGraphicFramePr>
        <p:xfrm>
          <a:off x="2628902" y="1943100"/>
          <a:ext cx="6972297" cy="3848100"/>
        </p:xfrm>
        <a:graphic>
          <a:graphicData uri="http://schemas.openxmlformats.org/drawingml/2006/table">
            <a:tbl>
              <a:tblPr/>
              <a:tblGrid>
                <a:gridCol w="1294685">
                  <a:extLst>
                    <a:ext uri="{9D8B030D-6E8A-4147-A177-3AD203B41FA5}">
                      <a16:colId xmlns:a16="http://schemas.microsoft.com/office/drawing/2014/main" val="20000"/>
                    </a:ext>
                  </a:extLst>
                </a:gridCol>
                <a:gridCol w="694836">
                  <a:extLst>
                    <a:ext uri="{9D8B030D-6E8A-4147-A177-3AD203B41FA5}">
                      <a16:colId xmlns:a16="http://schemas.microsoft.com/office/drawing/2014/main" val="20001"/>
                    </a:ext>
                  </a:extLst>
                </a:gridCol>
                <a:gridCol w="1245320">
                  <a:extLst>
                    <a:ext uri="{9D8B030D-6E8A-4147-A177-3AD203B41FA5}">
                      <a16:colId xmlns:a16="http://schemas.microsoft.com/office/drawing/2014/main" val="20002"/>
                    </a:ext>
                  </a:extLst>
                </a:gridCol>
                <a:gridCol w="1246068">
                  <a:extLst>
                    <a:ext uri="{9D8B030D-6E8A-4147-A177-3AD203B41FA5}">
                      <a16:colId xmlns:a16="http://schemas.microsoft.com/office/drawing/2014/main" val="20003"/>
                    </a:ext>
                  </a:extLst>
                </a:gridCol>
                <a:gridCol w="1245320">
                  <a:extLst>
                    <a:ext uri="{9D8B030D-6E8A-4147-A177-3AD203B41FA5}">
                      <a16:colId xmlns:a16="http://schemas.microsoft.com/office/drawing/2014/main" val="20004"/>
                    </a:ext>
                  </a:extLst>
                </a:gridCol>
                <a:gridCol w="1246068">
                  <a:extLst>
                    <a:ext uri="{9D8B030D-6E8A-4147-A177-3AD203B41FA5}">
                      <a16:colId xmlns:a16="http://schemas.microsoft.com/office/drawing/2014/main" val="20005"/>
                    </a:ext>
                  </a:extLst>
                </a:gridCol>
              </a:tblGrid>
              <a:tr h="539468">
                <a:tc gridSpan="2">
                  <a:txBody>
                    <a:bodyPr/>
                    <a:lstStyle/>
                    <a:p>
                      <a:pPr marL="0" marR="0" algn="ctr">
                        <a:lnSpc>
                          <a:spcPct val="115000"/>
                        </a:lnSpc>
                        <a:spcBef>
                          <a:spcPts val="0"/>
                        </a:spcBef>
                        <a:spcAft>
                          <a:spcPts val="0"/>
                        </a:spcAft>
                      </a:pPr>
                      <a:r>
                        <a:rPr lang="en-US" sz="1800" dirty="0">
                          <a:latin typeface="Calibri"/>
                          <a:ea typeface="Calibri"/>
                          <a:cs typeface="Times New Roman"/>
                        </a:rPr>
                        <a:t>Hamburger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800" b="1" dirty="0">
                          <a:latin typeface="Calibri"/>
                          <a:ea typeface="Calibri"/>
                          <a:cs typeface="Times New Roman"/>
                        </a:rPr>
                        <a:t>Week 1</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latin typeface="Calibri"/>
                          <a:ea typeface="Calibri"/>
                          <a:cs typeface="Times New Roman"/>
                        </a:rPr>
                        <a:t>Week 2</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latin typeface="Calibri"/>
                          <a:ea typeface="Calibri"/>
                          <a:cs typeface="Times New Roman"/>
                        </a:rPr>
                        <a:t>Week 3</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latin typeface="Calibri"/>
                          <a:ea typeface="Calibri"/>
                          <a:cs typeface="Times New Roman"/>
                        </a:rPr>
                        <a:t>Week 4</a:t>
                      </a: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43232">
                <a:tc gridSpan="2">
                  <a:txBody>
                    <a:bodyPr/>
                    <a:lstStyle/>
                    <a:p>
                      <a:pPr marL="0" marR="0">
                        <a:lnSpc>
                          <a:spcPct val="115000"/>
                        </a:lnSpc>
                        <a:spcBef>
                          <a:spcPts val="0"/>
                        </a:spcBef>
                        <a:spcAft>
                          <a:spcPts val="0"/>
                        </a:spcAft>
                      </a:pPr>
                      <a:r>
                        <a:rPr lang="en-US" sz="1800">
                          <a:latin typeface="Calibri"/>
                          <a:ea typeface="Calibri"/>
                          <a:cs typeface="Times New Roman"/>
                        </a:rPr>
                        <a:t>Forecasted Demand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800" dirty="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9468">
                <a:tc gridSpan="2">
                  <a:txBody>
                    <a:bodyPr/>
                    <a:lstStyle/>
                    <a:p>
                      <a:pPr marL="0" marR="0">
                        <a:lnSpc>
                          <a:spcPct val="115000"/>
                        </a:lnSpc>
                        <a:spcBef>
                          <a:spcPts val="0"/>
                        </a:spcBef>
                        <a:spcAft>
                          <a:spcPts val="0"/>
                        </a:spcAft>
                      </a:pPr>
                      <a:r>
                        <a:rPr lang="en-US" sz="1800">
                          <a:latin typeface="Calibri"/>
                          <a:ea typeface="Calibri"/>
                          <a:cs typeface="Times New Roman"/>
                        </a:rPr>
                        <a:t>Customer orders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800">
                          <a:latin typeface="Calibri"/>
                          <a:ea typeface="Calibri"/>
                          <a:cs typeface="Times New Roman"/>
                        </a:rPr>
                        <a:t>212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197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153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3232">
                <a:tc>
                  <a:txBody>
                    <a:bodyPr/>
                    <a:lstStyle/>
                    <a:p>
                      <a:pPr marL="0" marR="0">
                        <a:lnSpc>
                          <a:spcPct val="115000"/>
                        </a:lnSpc>
                        <a:spcBef>
                          <a:spcPts val="0"/>
                        </a:spcBef>
                        <a:spcAft>
                          <a:spcPts val="0"/>
                        </a:spcAft>
                      </a:pPr>
                      <a:r>
                        <a:rPr lang="en-US" sz="1800">
                          <a:latin typeface="Calibri"/>
                          <a:ea typeface="Calibri"/>
                          <a:cs typeface="Times New Roman"/>
                        </a:rPr>
                        <a:t>Proj. Avail. Inv.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3232">
                <a:tc gridSpan="2">
                  <a:txBody>
                    <a:bodyPr/>
                    <a:lstStyle/>
                    <a:p>
                      <a:pPr marL="0" marR="0">
                        <a:lnSpc>
                          <a:spcPct val="115000"/>
                        </a:lnSpc>
                        <a:spcBef>
                          <a:spcPts val="0"/>
                        </a:spcBef>
                        <a:spcAft>
                          <a:spcPts val="0"/>
                        </a:spcAft>
                      </a:pPr>
                      <a:r>
                        <a:rPr lang="en-US" sz="1800">
                          <a:latin typeface="Calibri"/>
                          <a:ea typeface="Calibri"/>
                          <a:cs typeface="Times New Roman"/>
                        </a:rPr>
                        <a:t>Available to Promise(ATP)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800">
                          <a:latin typeface="Calibri"/>
                          <a:ea typeface="Calibri"/>
                          <a:cs typeface="Times New Roman"/>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121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9468">
                <a:tc gridSpan="2">
                  <a:txBody>
                    <a:bodyPr/>
                    <a:lstStyle/>
                    <a:p>
                      <a:pPr marL="0" marR="0">
                        <a:lnSpc>
                          <a:spcPct val="115000"/>
                        </a:lnSpc>
                        <a:spcBef>
                          <a:spcPts val="0"/>
                        </a:spcBef>
                        <a:spcAft>
                          <a:spcPts val="0"/>
                        </a:spcAft>
                      </a:pPr>
                      <a:r>
                        <a:rPr lang="en-US" sz="1800">
                          <a:latin typeface="Calibri"/>
                          <a:ea typeface="Calibri"/>
                          <a:cs typeface="Times New Roman"/>
                        </a:rPr>
                        <a:t>MPS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r>
                        <a:rPr lang="en-US" sz="180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Calibri"/>
                          <a:ea typeface="Calibri"/>
                          <a:cs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lstStyle/>
          <a:p>
            <a:r>
              <a:rPr lang="en-US" b="1" dirty="0">
                <a:solidFill>
                  <a:schemeClr val="accent4">
                    <a:lumMod val="50000"/>
                  </a:schemeClr>
                </a:solidFill>
              </a:rPr>
              <a:t>8</a:t>
            </a:r>
            <a:r>
              <a:rPr lang="en-US" b="1" dirty="0" smtClean="0">
                <a:solidFill>
                  <a:schemeClr val="accent4">
                    <a:lumMod val="50000"/>
                  </a:schemeClr>
                </a:solidFill>
              </a:rPr>
              <a:t>.5 Available to Promise</a:t>
            </a:r>
            <a:endParaRPr lang="en-US" b="1" dirty="0">
              <a:solidFill>
                <a:schemeClr val="accent4">
                  <a:lumMod val="50000"/>
                </a:schemeClr>
              </a:solidFill>
            </a:endParaRPr>
          </a:p>
        </p:txBody>
      </p:sp>
    </p:spTree>
    <p:extLst>
      <p:ext uri="{BB962C8B-B14F-4D97-AF65-F5344CB8AC3E}">
        <p14:creationId xmlns:p14="http://schemas.microsoft.com/office/powerpoint/2010/main" val="34743310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4294967295"/>
          </p:nvPr>
        </p:nvSpPr>
        <p:spPr>
          <a:xfrm>
            <a:off x="9728201" y="6477000"/>
            <a:ext cx="733425" cy="274638"/>
          </a:xfrm>
          <a:prstGeom prst="rect">
            <a:avLst/>
          </a:prstGeom>
        </p:spPr>
        <p:txBody>
          <a:bodyPr/>
          <a:lstStyle/>
          <a:p>
            <a:pPr>
              <a:defRPr/>
            </a:pPr>
            <a:r>
              <a:rPr lang="en-US" smtClean="0"/>
              <a:t>Slide </a:t>
            </a:r>
            <a:fld id="{6E8F7C73-B59D-468A-B800-542C9956E56F}" type="slidenum">
              <a:rPr lang="en-US" smtClean="0"/>
              <a:pPr>
                <a:defRPr/>
              </a:pPr>
              <a:t>54</a:t>
            </a:fld>
            <a:endParaRPr lang="en-US" smtClean="0"/>
          </a:p>
        </p:txBody>
      </p:sp>
      <p:pic>
        <p:nvPicPr>
          <p:cNvPr id="46086" name="Content Placeholder 16" descr="bom.jpg" title="Figure 12 expanded with pictures"/>
          <p:cNvPicPr>
            <a:picLocks noGrp="1" noChangeAspect="1"/>
          </p:cNvPicPr>
          <p:nvPr>
            <p:ph idx="1"/>
          </p:nvPr>
        </p:nvPicPr>
        <p:blipFill>
          <a:blip r:embed="rId3"/>
          <a:srcRect/>
          <a:stretch>
            <a:fillRect/>
          </a:stretch>
        </p:blipFill>
        <p:spPr>
          <a:xfrm>
            <a:off x="5410200" y="1676401"/>
            <a:ext cx="1524000" cy="1362075"/>
          </a:xfrm>
        </p:spPr>
      </p:pic>
      <p:grpSp>
        <p:nvGrpSpPr>
          <p:cNvPr id="2" name="Group 1" title="Figure 12 Inputs and Output of MRP"/>
          <p:cNvGrpSpPr/>
          <p:nvPr/>
        </p:nvGrpSpPr>
        <p:grpSpPr>
          <a:xfrm>
            <a:off x="1790700" y="1676400"/>
            <a:ext cx="8496300" cy="4674632"/>
            <a:chOff x="266700" y="1676400"/>
            <a:chExt cx="8496300" cy="4674632"/>
          </a:xfrm>
        </p:grpSpPr>
        <p:pic>
          <p:nvPicPr>
            <p:cNvPr id="46084" name="Picture 4" descr="C:\Documents and Settings\Barbara\Local Settings\Temporary Internet Files\Content.IE5\O7ALEZC3\MCj04324930000[1].wmf" title="Figure 12 expanded with pictures"/>
            <p:cNvPicPr>
              <a:picLocks noChangeAspect="1" noChangeArrowheads="1"/>
            </p:cNvPicPr>
            <p:nvPr/>
          </p:nvPicPr>
          <p:blipFill>
            <a:blip r:embed="rId4"/>
            <a:srcRect/>
            <a:stretch>
              <a:fillRect/>
            </a:stretch>
          </p:blipFill>
          <p:spPr bwMode="auto">
            <a:xfrm>
              <a:off x="6629400" y="1714500"/>
              <a:ext cx="1841500" cy="1390650"/>
            </a:xfrm>
            <a:prstGeom prst="rect">
              <a:avLst/>
            </a:prstGeom>
            <a:noFill/>
            <a:ln w="9525">
              <a:noFill/>
              <a:miter lim="800000"/>
              <a:headEnd/>
              <a:tailEnd/>
            </a:ln>
          </p:spPr>
        </p:pic>
        <p:pic>
          <p:nvPicPr>
            <p:cNvPr id="46085" name="Picture 6" descr="C:\Documents and Settings\Barbara\Local Settings\Temporary Internet Files\Content.IE5\01XSEHE4\MCj04039750000[1].wmf" title="Figure 12 expanded with pictures"/>
            <p:cNvPicPr>
              <a:picLocks noChangeAspect="1" noChangeArrowheads="1"/>
            </p:cNvPicPr>
            <p:nvPr/>
          </p:nvPicPr>
          <p:blipFill>
            <a:blip r:embed="rId5"/>
            <a:srcRect/>
            <a:stretch>
              <a:fillRect/>
            </a:stretch>
          </p:blipFill>
          <p:spPr bwMode="auto">
            <a:xfrm>
              <a:off x="723900" y="1676400"/>
              <a:ext cx="1441450" cy="1441450"/>
            </a:xfrm>
            <a:prstGeom prst="rect">
              <a:avLst/>
            </a:prstGeom>
            <a:noFill/>
            <a:ln w="9525">
              <a:noFill/>
              <a:miter lim="800000"/>
              <a:headEnd/>
              <a:tailEnd/>
            </a:ln>
          </p:spPr>
        </p:pic>
        <p:sp>
          <p:nvSpPr>
            <p:cNvPr id="46087" name="TextBox 17" title="Figure 12 expanded with pictures"/>
            <p:cNvSpPr txBox="1">
              <a:spLocks noChangeArrowheads="1"/>
            </p:cNvSpPr>
            <p:nvPr/>
          </p:nvSpPr>
          <p:spPr bwMode="auto">
            <a:xfrm>
              <a:off x="4000500" y="4610100"/>
              <a:ext cx="1524000" cy="769938"/>
            </a:xfrm>
            <a:prstGeom prst="rect">
              <a:avLst/>
            </a:prstGeom>
            <a:noFill/>
            <a:ln w="9525">
              <a:noFill/>
              <a:miter lim="800000"/>
              <a:headEnd/>
              <a:tailEnd/>
            </a:ln>
          </p:spPr>
          <p:txBody>
            <a:bodyPr>
              <a:spAutoFit/>
            </a:bodyPr>
            <a:lstStyle/>
            <a:p>
              <a:r>
                <a:rPr lang="en-US" sz="4400" dirty="0"/>
                <a:t>MRP</a:t>
              </a:r>
              <a:endParaRPr lang="en-CA" sz="4400" dirty="0"/>
            </a:p>
          </p:txBody>
        </p:sp>
        <p:cxnSp>
          <p:nvCxnSpPr>
            <p:cNvPr id="20" name="Straight Arrow Connector 19" title="Figure 12 expanded with pictures"/>
            <p:cNvCxnSpPr/>
            <p:nvPr/>
          </p:nvCxnSpPr>
          <p:spPr>
            <a:xfrm>
              <a:off x="2209800" y="3771900"/>
              <a:ext cx="175260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title="Figure 12 expanded with pictures"/>
            <p:cNvCxnSpPr/>
            <p:nvPr/>
          </p:nvCxnSpPr>
          <p:spPr>
            <a:xfrm rot="5400000">
              <a:off x="4094164" y="4171952"/>
              <a:ext cx="954086" cy="158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title="Figure 12 expanded with pictures"/>
            <p:cNvCxnSpPr/>
            <p:nvPr/>
          </p:nvCxnSpPr>
          <p:spPr>
            <a:xfrm rot="10800000" flipV="1">
              <a:off x="5638800" y="4152900"/>
              <a:ext cx="800100" cy="609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091" name="TextBox 24" title="Figure 12 expanded with pictures"/>
            <p:cNvSpPr txBox="1">
              <a:spLocks noChangeArrowheads="1"/>
            </p:cNvSpPr>
            <p:nvPr/>
          </p:nvSpPr>
          <p:spPr bwMode="auto">
            <a:xfrm>
              <a:off x="4152900" y="3238500"/>
              <a:ext cx="838200" cy="369888"/>
            </a:xfrm>
            <a:prstGeom prst="rect">
              <a:avLst/>
            </a:prstGeom>
            <a:noFill/>
            <a:ln w="9525">
              <a:noFill/>
              <a:miter lim="800000"/>
              <a:headEnd/>
              <a:tailEnd/>
            </a:ln>
          </p:spPr>
          <p:txBody>
            <a:bodyPr>
              <a:spAutoFit/>
            </a:bodyPr>
            <a:lstStyle/>
            <a:p>
              <a:r>
                <a:rPr lang="en-US" b="1" dirty="0"/>
                <a:t>BOM</a:t>
              </a:r>
              <a:endParaRPr lang="en-CA" b="1" dirty="0"/>
            </a:p>
          </p:txBody>
        </p:sp>
        <p:sp>
          <p:nvSpPr>
            <p:cNvPr id="46092" name="TextBox 25" title="Figure 12 expanded with pictures"/>
            <p:cNvSpPr txBox="1">
              <a:spLocks noChangeArrowheads="1"/>
            </p:cNvSpPr>
            <p:nvPr/>
          </p:nvSpPr>
          <p:spPr bwMode="auto">
            <a:xfrm>
              <a:off x="6096000" y="3162300"/>
              <a:ext cx="2667000" cy="923330"/>
            </a:xfrm>
            <a:prstGeom prst="rect">
              <a:avLst/>
            </a:prstGeom>
            <a:noFill/>
            <a:ln w="9525">
              <a:noFill/>
              <a:miter lim="800000"/>
              <a:headEnd/>
              <a:tailEnd/>
            </a:ln>
          </p:spPr>
          <p:txBody>
            <a:bodyPr>
              <a:spAutoFit/>
            </a:bodyPr>
            <a:lstStyle/>
            <a:p>
              <a:r>
                <a:rPr lang="en-US" b="1" dirty="0"/>
                <a:t>Inventory Record, Open Orders and Planning Factors</a:t>
              </a:r>
              <a:endParaRPr lang="en-CA" b="1" dirty="0"/>
            </a:p>
          </p:txBody>
        </p:sp>
        <p:sp>
          <p:nvSpPr>
            <p:cNvPr id="46093" name="TextBox 26" title="Figure 12 expanded with pictures"/>
            <p:cNvSpPr txBox="1">
              <a:spLocks noChangeArrowheads="1"/>
            </p:cNvSpPr>
            <p:nvPr/>
          </p:nvSpPr>
          <p:spPr bwMode="auto">
            <a:xfrm>
              <a:off x="266700" y="3124200"/>
              <a:ext cx="2438400" cy="646113"/>
            </a:xfrm>
            <a:prstGeom prst="rect">
              <a:avLst/>
            </a:prstGeom>
            <a:noFill/>
            <a:ln w="9525">
              <a:noFill/>
              <a:miter lim="800000"/>
              <a:headEnd/>
              <a:tailEnd/>
            </a:ln>
          </p:spPr>
          <p:txBody>
            <a:bodyPr>
              <a:spAutoFit/>
            </a:bodyPr>
            <a:lstStyle/>
            <a:p>
              <a:r>
                <a:rPr lang="en-US" dirty="0"/>
                <a:t>              </a:t>
              </a:r>
              <a:r>
                <a:rPr lang="en-US" b="1" dirty="0"/>
                <a:t>MPS</a:t>
              </a:r>
            </a:p>
            <a:p>
              <a:r>
                <a:rPr lang="en-US" dirty="0"/>
                <a:t>Gross Requirements </a:t>
              </a:r>
              <a:endParaRPr lang="en-CA" dirty="0"/>
            </a:p>
          </p:txBody>
        </p:sp>
        <p:sp>
          <p:nvSpPr>
            <p:cNvPr id="28" name="TextBox 27" title="Figure 12 expanded with pictures"/>
            <p:cNvSpPr txBox="1"/>
            <p:nvPr/>
          </p:nvSpPr>
          <p:spPr>
            <a:xfrm>
              <a:off x="419100" y="5562600"/>
              <a:ext cx="8229600" cy="369332"/>
            </a:xfrm>
            <a:prstGeom prst="rect">
              <a:avLst/>
            </a:prstGeom>
            <a:noFill/>
          </p:spPr>
          <p:txBody>
            <a:bodyPr wrap="square">
              <a:spAutoFit/>
            </a:bodyPr>
            <a:lstStyle/>
            <a:p>
              <a:pPr>
                <a:defRPr/>
              </a:pPr>
              <a:r>
                <a:rPr lang="en-US" b="1" dirty="0">
                  <a:solidFill>
                    <a:schemeClr val="accent2">
                      <a:lumMod val="75000"/>
                    </a:schemeClr>
                  </a:solidFill>
                  <a:effectLst>
                    <a:outerShdw blurRad="38100" dist="38100" dir="2700000" algn="tl">
                      <a:srgbClr val="000000">
                        <a:alpha val="43137"/>
                      </a:srgbClr>
                    </a:outerShdw>
                  </a:effectLst>
                </a:rPr>
                <a:t>WHAT do we order ?                                   WHEN ?               HOW MUCH?</a:t>
              </a:r>
              <a:endParaRPr lang="en-CA" b="1" dirty="0">
                <a:solidFill>
                  <a:schemeClr val="accent2">
                    <a:lumMod val="75000"/>
                  </a:schemeClr>
                </a:solidFill>
                <a:effectLst>
                  <a:outerShdw blurRad="38100" dist="38100" dir="2700000" algn="tl">
                    <a:srgbClr val="000000">
                      <a:alpha val="43137"/>
                    </a:srgbClr>
                  </a:outerShdw>
                </a:effectLst>
              </a:endParaRPr>
            </a:p>
          </p:txBody>
        </p:sp>
        <p:sp>
          <p:nvSpPr>
            <p:cNvPr id="15" name="TextBox 14" title="Figure 12 expanded with pictures"/>
            <p:cNvSpPr txBox="1"/>
            <p:nvPr/>
          </p:nvSpPr>
          <p:spPr>
            <a:xfrm>
              <a:off x="3124200" y="5981700"/>
              <a:ext cx="3162300" cy="369332"/>
            </a:xfrm>
            <a:prstGeom prst="rect">
              <a:avLst/>
            </a:prstGeom>
            <a:noFill/>
          </p:spPr>
          <p:txBody>
            <a:bodyPr wrap="square" rtlCol="0">
              <a:spAutoFit/>
            </a:bodyPr>
            <a:lstStyle/>
            <a:p>
              <a:r>
                <a:rPr lang="en-US" b="1" dirty="0"/>
                <a:t>Output- Planned  Orders</a:t>
              </a:r>
            </a:p>
          </p:txBody>
        </p:sp>
        <p:cxnSp>
          <p:nvCxnSpPr>
            <p:cNvPr id="25" name="Straight Arrow Connector 24" title="Figure 12 expanded with pictures"/>
            <p:cNvCxnSpPr/>
            <p:nvPr/>
          </p:nvCxnSpPr>
          <p:spPr>
            <a:xfrm rot="5400000">
              <a:off x="4267994" y="5638800"/>
              <a:ext cx="685006" cy="7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8435" name="Rectangle 2"/>
          <p:cNvSpPr>
            <a:spLocks noGrp="1" noChangeArrowheads="1"/>
          </p:cNvSpPr>
          <p:nvPr>
            <p:ph type="title"/>
          </p:nvPr>
        </p:nvSpPr>
        <p:spPr/>
        <p:txBody>
          <a:bodyPr vert="horz" lIns="90488" tIns="44450" rIns="90488" bIns="44450" rtlCol="0" anchor="b">
            <a:normAutofit/>
          </a:bodyPr>
          <a:lstStyle/>
          <a:p>
            <a:pPr eaLnBrk="1" hangingPunct="1">
              <a:defRPr/>
            </a:pPr>
            <a:r>
              <a:rPr lang="en-US" sz="3600" dirty="0"/>
              <a:t>8.6 Material Requirements Planning (MRP)</a:t>
            </a:r>
          </a:p>
        </p:txBody>
      </p:sp>
    </p:spTree>
    <p:extLst>
      <p:ext uri="{BB962C8B-B14F-4D97-AF65-F5344CB8AC3E}">
        <p14:creationId xmlns:p14="http://schemas.microsoft.com/office/powerpoint/2010/main" val="3523669435"/>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US" dirty="0" smtClean="0"/>
              <a:t>Slide </a:t>
            </a:r>
            <a:fld id="{29CF2A7A-F9CB-4EF2-99BD-C3E8823A1509}" type="slidenum">
              <a:rPr lang="en-US" smtClean="0"/>
              <a:pPr>
                <a:defRPr/>
              </a:pPr>
              <a:t>55</a:t>
            </a:fld>
            <a:endParaRPr lang="en-US" dirty="0"/>
          </a:p>
        </p:txBody>
      </p:sp>
      <p:sp>
        <p:nvSpPr>
          <p:cNvPr id="6" name="TextBox 5" title="Figure 7 from custom chapter"/>
          <p:cNvSpPr txBox="1"/>
          <p:nvPr/>
        </p:nvSpPr>
        <p:spPr>
          <a:xfrm>
            <a:off x="7478581" y="5733300"/>
            <a:ext cx="1244795" cy="369332"/>
          </a:xfrm>
          <a:prstGeom prst="rect">
            <a:avLst/>
          </a:prstGeom>
          <a:noFill/>
        </p:spPr>
        <p:txBody>
          <a:bodyPr wrap="square" rtlCol="0">
            <a:spAutoFit/>
          </a:bodyPr>
          <a:lstStyle/>
          <a:p>
            <a:r>
              <a:rPr lang="en-US" dirty="0"/>
              <a:t>Figure 13</a:t>
            </a:r>
          </a:p>
        </p:txBody>
      </p:sp>
      <p:graphicFrame>
        <p:nvGraphicFramePr>
          <p:cNvPr id="4" name="Diagram 3" title="Figure 13 the first two levels of the bill of material &quot;Example of Bill of Material (Product Structure Tree)&quot;"/>
          <p:cNvGraphicFramePr/>
          <p:nvPr>
            <p:extLst/>
          </p:nvPr>
        </p:nvGraphicFramePr>
        <p:xfrm>
          <a:off x="2781300" y="17907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US" dirty="0" smtClean="0"/>
              <a:t>8.6 Bill of Material</a:t>
            </a:r>
            <a:endParaRPr lang="en-US" dirty="0"/>
          </a:p>
        </p:txBody>
      </p:sp>
    </p:spTree>
    <p:extLst>
      <p:ext uri="{BB962C8B-B14F-4D97-AF65-F5344CB8AC3E}">
        <p14:creationId xmlns:p14="http://schemas.microsoft.com/office/powerpoint/2010/main" val="39559289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r>
              <a:rPr lang="en-US" dirty="0" smtClean="0"/>
              <a:t>Slide </a:t>
            </a:r>
            <a:fld id="{867E52B7-5F43-4197-9745-7D471A7EEA46}" type="slidenum">
              <a:rPr lang="en-US" smtClean="0"/>
              <a:pPr>
                <a:defRPr/>
              </a:pPr>
              <a:t>56</a:t>
            </a:fld>
            <a:endParaRPr lang="en-US" dirty="0"/>
          </a:p>
        </p:txBody>
      </p:sp>
      <p:sp>
        <p:nvSpPr>
          <p:cNvPr id="8" name="TextBox 7" title="Figure 7 from custom chapter"/>
          <p:cNvSpPr txBox="1"/>
          <p:nvPr/>
        </p:nvSpPr>
        <p:spPr>
          <a:xfrm>
            <a:off x="6412512" y="6268843"/>
            <a:ext cx="1244795" cy="369332"/>
          </a:xfrm>
          <a:prstGeom prst="rect">
            <a:avLst/>
          </a:prstGeom>
          <a:noFill/>
        </p:spPr>
        <p:txBody>
          <a:bodyPr wrap="square" rtlCol="0">
            <a:spAutoFit/>
          </a:bodyPr>
          <a:lstStyle/>
          <a:p>
            <a:r>
              <a:rPr lang="en-US" dirty="0"/>
              <a:t>Figure 14</a:t>
            </a:r>
          </a:p>
        </p:txBody>
      </p:sp>
      <p:cxnSp>
        <p:nvCxnSpPr>
          <p:cNvPr id="6" name="Straight Arrow Connector 5" title="Figure 14 from custom chapter&quot;Example MRP Chart of Chocolate Chip Cookie Dough and Chocolate Chips&quot;"/>
          <p:cNvCxnSpPr/>
          <p:nvPr/>
        </p:nvCxnSpPr>
        <p:spPr>
          <a:xfrm rot="5400000">
            <a:off x="7334250" y="3790950"/>
            <a:ext cx="6477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title="Figure 14 from custom chapter&quot;Example MRP Chart of Chocolate Chip Cookie Dough and Chocolate Chips&quot;"/>
          <p:cNvCxnSpPr/>
          <p:nvPr/>
        </p:nvCxnSpPr>
        <p:spPr>
          <a:xfrm rot="5400000">
            <a:off x="8668544" y="3752056"/>
            <a:ext cx="6477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aphicFrame>
        <p:nvGraphicFramePr>
          <p:cNvPr id="4" name="Table 3" title="Figure 14 from custom chapter&quot;Example MRP Chart of Chocolate Chip Cookie Dough and Chocolate Chips&quot;"/>
          <p:cNvGraphicFramePr>
            <a:graphicFrameLocks noGrp="1"/>
          </p:cNvGraphicFramePr>
          <p:nvPr>
            <p:extLst/>
          </p:nvPr>
        </p:nvGraphicFramePr>
        <p:xfrm>
          <a:off x="1943103" y="2175891"/>
          <a:ext cx="8115297" cy="4101084"/>
        </p:xfrm>
        <a:graphic>
          <a:graphicData uri="http://schemas.openxmlformats.org/drawingml/2006/table">
            <a:tbl>
              <a:tblPr/>
              <a:tblGrid>
                <a:gridCol w="1891536">
                  <a:extLst>
                    <a:ext uri="{9D8B030D-6E8A-4147-A177-3AD203B41FA5}">
                      <a16:colId xmlns:a16="http://schemas.microsoft.com/office/drawing/2014/main" val="20000"/>
                    </a:ext>
                  </a:extLst>
                </a:gridCol>
                <a:gridCol w="2147470">
                  <a:extLst>
                    <a:ext uri="{9D8B030D-6E8A-4147-A177-3AD203B41FA5}">
                      <a16:colId xmlns:a16="http://schemas.microsoft.com/office/drawing/2014/main" val="20001"/>
                    </a:ext>
                  </a:extLst>
                </a:gridCol>
                <a:gridCol w="661021">
                  <a:extLst>
                    <a:ext uri="{9D8B030D-6E8A-4147-A177-3AD203B41FA5}">
                      <a16:colId xmlns:a16="http://schemas.microsoft.com/office/drawing/2014/main" val="20002"/>
                    </a:ext>
                  </a:extLst>
                </a:gridCol>
                <a:gridCol w="683054">
                  <a:extLst>
                    <a:ext uri="{9D8B030D-6E8A-4147-A177-3AD203B41FA5}">
                      <a16:colId xmlns:a16="http://schemas.microsoft.com/office/drawing/2014/main" val="20003"/>
                    </a:ext>
                  </a:extLst>
                </a:gridCol>
                <a:gridCol w="683054">
                  <a:extLst>
                    <a:ext uri="{9D8B030D-6E8A-4147-A177-3AD203B41FA5}">
                      <a16:colId xmlns:a16="http://schemas.microsoft.com/office/drawing/2014/main" val="20004"/>
                    </a:ext>
                  </a:extLst>
                </a:gridCol>
                <a:gridCol w="683054">
                  <a:extLst>
                    <a:ext uri="{9D8B030D-6E8A-4147-A177-3AD203B41FA5}">
                      <a16:colId xmlns:a16="http://schemas.microsoft.com/office/drawing/2014/main" val="20005"/>
                    </a:ext>
                  </a:extLst>
                </a:gridCol>
                <a:gridCol w="683054">
                  <a:extLst>
                    <a:ext uri="{9D8B030D-6E8A-4147-A177-3AD203B41FA5}">
                      <a16:colId xmlns:a16="http://schemas.microsoft.com/office/drawing/2014/main" val="20006"/>
                    </a:ext>
                  </a:extLst>
                </a:gridCol>
                <a:gridCol w="683054">
                  <a:extLst>
                    <a:ext uri="{9D8B030D-6E8A-4147-A177-3AD203B41FA5}">
                      <a16:colId xmlns:a16="http://schemas.microsoft.com/office/drawing/2014/main" val="20007"/>
                    </a:ext>
                  </a:extLst>
                </a:gridCol>
              </a:tblGrid>
              <a:tr h="0">
                <a:tc>
                  <a:txBody>
                    <a:bodyPr/>
                    <a:lstStyle/>
                    <a:p>
                      <a:pPr marL="0" marR="0">
                        <a:lnSpc>
                          <a:spcPct val="115000"/>
                        </a:lnSpc>
                        <a:spcBef>
                          <a:spcPts val="0"/>
                        </a:spcBef>
                        <a:spcAft>
                          <a:spcPts val="0"/>
                        </a:spcAft>
                      </a:pPr>
                      <a:r>
                        <a:rPr lang="en-US" sz="1800" dirty="0">
                          <a:latin typeface="Calibri"/>
                          <a:ea typeface="Calibri"/>
                          <a:cs typeface="Times New Roman"/>
                        </a:rPr>
                        <a:t>Choc. Chip Cookie Dough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Week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en-US" sz="1800" dirty="0">
                          <a:latin typeface="Calibri"/>
                          <a:ea typeface="Calibri"/>
                          <a:cs typeface="Times New Roman"/>
                        </a:rPr>
                        <a:t>Lead time = 1 </a:t>
                      </a:r>
                      <a:r>
                        <a:rPr lang="en-US" sz="1800" dirty="0" smtClean="0">
                          <a:latin typeface="Calibri"/>
                          <a:ea typeface="Calibri"/>
                          <a:cs typeface="Times New Roman"/>
                        </a:rPr>
                        <a:t>wk</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b="1" dirty="0">
                          <a:latin typeface="Calibri"/>
                          <a:ea typeface="Calibri"/>
                          <a:cs typeface="Times New Roman"/>
                        </a:rPr>
                        <a:t>MPS </a:t>
                      </a:r>
                      <a:r>
                        <a:rPr lang="en-US" sz="1800" dirty="0">
                          <a:latin typeface="Calibri"/>
                          <a:ea typeface="Calibri"/>
                          <a:cs typeface="Times New Roman"/>
                        </a:rPr>
                        <a:t>due date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Start date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endParaRPr lang="en-US" sz="1800" dirty="0" smtClean="0">
                        <a:latin typeface="Calibri"/>
                        <a:ea typeface="Calibri"/>
                        <a:cs typeface="Times New Roman"/>
                      </a:endParaRPr>
                    </a:p>
                    <a:p>
                      <a:pPr marL="0" marR="0">
                        <a:lnSpc>
                          <a:spcPct val="115000"/>
                        </a:lnSpc>
                        <a:spcBef>
                          <a:spcPts val="0"/>
                        </a:spcBef>
                        <a:spcAft>
                          <a:spcPts val="0"/>
                        </a:spcAft>
                      </a:pPr>
                      <a:r>
                        <a:rPr lang="en-US" sz="1800" u="sng" dirty="0" smtClean="0">
                          <a:latin typeface="Arial" pitchFamily="34" charset="0"/>
                          <a:ea typeface="Calibri"/>
                          <a:cs typeface="Arial" pitchFamily="34" charset="0"/>
                        </a:rPr>
                        <a:t>MRP Grid</a:t>
                      </a:r>
                      <a:endParaRPr lang="en-US" sz="1800" u="sng" dirty="0">
                        <a:latin typeface="Arial" pitchFamily="34" charset="0"/>
                        <a:ea typeface="Calibri"/>
                        <a:cs typeface="Arial"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en-US" sz="1800">
                          <a:latin typeface="Calibri"/>
                          <a:ea typeface="Calibri"/>
                          <a:cs typeface="Times New Roman"/>
                        </a:rPr>
                        <a:t>Choc. Chips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Week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en-US" sz="1800" dirty="0">
                          <a:latin typeface="Calibri"/>
                          <a:ea typeface="Calibri"/>
                          <a:cs typeface="Times New Roman"/>
                        </a:rPr>
                        <a:t>Lead time = 1 </a:t>
                      </a:r>
                      <a:r>
                        <a:rPr lang="en-US" sz="1800" dirty="0" smtClean="0">
                          <a:latin typeface="Calibri"/>
                          <a:ea typeface="Calibri"/>
                          <a:cs typeface="Times New Roman"/>
                        </a:rPr>
                        <a:t>wk</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Gross Requirements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a:lnSpc>
                          <a:spcPct val="115000"/>
                        </a:lnSpc>
                        <a:spcBef>
                          <a:spcPts val="0"/>
                        </a:spcBef>
                        <a:spcAft>
                          <a:spcPts val="0"/>
                        </a:spcAft>
                      </a:pPr>
                      <a:r>
                        <a:rPr lang="en-US" sz="1800" dirty="0">
                          <a:latin typeface="Calibri"/>
                          <a:ea typeface="Calibri"/>
                          <a:cs typeface="Times New Roman"/>
                        </a:rPr>
                        <a:t>Order </a:t>
                      </a:r>
                      <a:r>
                        <a:rPr lang="en-US" sz="1800" dirty="0" smtClean="0">
                          <a:latin typeface="Calibri"/>
                          <a:ea typeface="Calibri"/>
                          <a:cs typeface="Times New Roman"/>
                        </a:rPr>
                        <a:t>Qty= 50cups</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Scheduled Receipts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err="1">
                          <a:latin typeface="Calibri"/>
                          <a:ea typeface="Calibri"/>
                          <a:cs typeface="Times New Roman"/>
                        </a:rPr>
                        <a:t>Proj</a:t>
                      </a:r>
                      <a:r>
                        <a:rPr lang="en-US" sz="1800" dirty="0">
                          <a:latin typeface="Calibri"/>
                          <a:ea typeface="Calibri"/>
                          <a:cs typeface="Times New Roman"/>
                        </a:rPr>
                        <a:t>. Available </a:t>
                      </a:r>
                      <a:r>
                        <a:rPr lang="en-US" sz="1800" dirty="0" smtClean="0">
                          <a:latin typeface="Calibri"/>
                          <a:ea typeface="Calibri"/>
                          <a:cs typeface="Times New Roman"/>
                        </a:rPr>
                        <a:t> Inv.</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Net Requirements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latin typeface="Calibri"/>
                          <a:ea typeface="Calibri"/>
                          <a:cs typeface="Times New Roman"/>
                        </a:rPr>
                        <a:t>Plan. </a:t>
                      </a:r>
                      <a:r>
                        <a:rPr lang="en-US" sz="1800" dirty="0">
                          <a:latin typeface="Calibri"/>
                          <a:ea typeface="Calibri"/>
                          <a:cs typeface="Times New Roman"/>
                        </a:rPr>
                        <a:t>Order </a:t>
                      </a:r>
                      <a:r>
                        <a:rPr lang="en-US" sz="1800" dirty="0" smtClean="0">
                          <a:latin typeface="Calibri"/>
                          <a:ea typeface="Calibri"/>
                          <a:cs typeface="Times New Roman"/>
                        </a:rPr>
                        <a:t>Receipt</a:t>
                      </a: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smtClean="0">
                          <a:latin typeface="Calibri"/>
                          <a:ea typeface="Calibri"/>
                          <a:cs typeface="Times New Roman"/>
                        </a:rPr>
                        <a:t>Plan. </a:t>
                      </a:r>
                      <a:r>
                        <a:rPr lang="en-US" sz="1800" dirty="0">
                          <a:latin typeface="Calibri"/>
                          <a:ea typeface="Calibri"/>
                          <a:cs typeface="Times New Roman"/>
                        </a:rPr>
                        <a:t>Order Releases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9" name="TextBox 8" title="Figure 14 from custom chapter&quot;Example MRP Chart of Chocolate Chip Cookie Dough and Chocolate Chips&quot;"/>
          <p:cNvSpPr txBox="1"/>
          <p:nvPr/>
        </p:nvSpPr>
        <p:spPr>
          <a:xfrm>
            <a:off x="1943100" y="1790700"/>
            <a:ext cx="1866900" cy="369332"/>
          </a:xfrm>
          <a:prstGeom prst="rect">
            <a:avLst/>
          </a:prstGeom>
          <a:noFill/>
        </p:spPr>
        <p:txBody>
          <a:bodyPr wrap="square" rtlCol="0">
            <a:spAutoFit/>
          </a:bodyPr>
          <a:lstStyle/>
          <a:p>
            <a:r>
              <a:rPr lang="en-US" dirty="0"/>
              <a:t>MPS</a:t>
            </a:r>
          </a:p>
        </p:txBody>
      </p:sp>
      <p:sp>
        <p:nvSpPr>
          <p:cNvPr id="2" name="Title 1"/>
          <p:cNvSpPr>
            <a:spLocks noGrp="1"/>
          </p:cNvSpPr>
          <p:nvPr>
            <p:ph type="title"/>
          </p:nvPr>
        </p:nvSpPr>
        <p:spPr/>
        <p:txBody>
          <a:bodyPr/>
          <a:lstStyle/>
          <a:p>
            <a:r>
              <a:rPr lang="en-US" dirty="0"/>
              <a:t>8</a:t>
            </a:r>
            <a:r>
              <a:rPr lang="en-US" dirty="0" smtClean="0"/>
              <a:t>.6 Link between MPS and MRP</a:t>
            </a:r>
            <a:endParaRPr lang="en-US" dirty="0"/>
          </a:p>
        </p:txBody>
      </p:sp>
    </p:spTree>
    <p:extLst>
      <p:ext uri="{BB962C8B-B14F-4D97-AF65-F5344CB8AC3E}">
        <p14:creationId xmlns:p14="http://schemas.microsoft.com/office/powerpoint/2010/main" val="4143869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4337"/>
          </a:xfrm>
        </p:spPr>
        <p:txBody>
          <a:bodyPr>
            <a:normAutofit fontScale="90000"/>
          </a:bodyPr>
          <a:lstStyle/>
          <a:p>
            <a:r>
              <a:rPr lang="en-CA" sz="3200" b="1" dirty="0" smtClean="0">
                <a:latin typeface="+mn-lt"/>
              </a:rPr>
              <a:t>Spend Analysis</a:t>
            </a:r>
            <a:endParaRPr lang="en-CA" sz="3200" b="1" dirty="0">
              <a:latin typeface="+mn-lt"/>
            </a:endParaRPr>
          </a:p>
        </p:txBody>
      </p:sp>
      <p:sp>
        <p:nvSpPr>
          <p:cNvPr id="3" name="Content Placeholder 2"/>
          <p:cNvSpPr>
            <a:spLocks noGrp="1"/>
          </p:cNvSpPr>
          <p:nvPr>
            <p:ph idx="1"/>
          </p:nvPr>
        </p:nvSpPr>
        <p:spPr>
          <a:xfrm>
            <a:off x="763386" y="1010978"/>
            <a:ext cx="10515600" cy="4351338"/>
          </a:xfrm>
        </p:spPr>
        <p:txBody>
          <a:bodyPr>
            <a:normAutofit fontScale="85000" lnSpcReduction="10000"/>
          </a:bodyPr>
          <a:lstStyle/>
          <a:p>
            <a:pPr>
              <a:spcAft>
                <a:spcPts val="600"/>
              </a:spcAft>
            </a:pPr>
            <a:r>
              <a:rPr lang="en-US" sz="2400" dirty="0" smtClean="0">
                <a:solidFill>
                  <a:schemeClr val="accent5">
                    <a:lumMod val="75000"/>
                  </a:schemeClr>
                </a:solidFill>
              </a:rPr>
              <a:t>Spend Analysis </a:t>
            </a:r>
            <a:r>
              <a:rPr lang="en-US" sz="2400" dirty="0" smtClean="0"/>
              <a:t>- </a:t>
            </a:r>
            <a:r>
              <a:rPr lang="en-US" sz="2000" dirty="0" smtClean="0">
                <a:latin typeface="Calibri" panose="020F0502020204030204" pitchFamily="34" charset="0"/>
                <a:cs typeface="Calibri" panose="020F0502020204030204" pitchFamily="34" charset="0"/>
              </a:rPr>
              <a:t>The application of quantitative techniques to purchasing data in an effort to better understand spending patterns and identify opportunities for improvement.</a:t>
            </a:r>
          </a:p>
          <a:p>
            <a:pPr lvl="1">
              <a:spcAft>
                <a:spcPts val="1200"/>
              </a:spcAft>
            </a:pPr>
            <a:r>
              <a:rPr lang="en-US" sz="2000" dirty="0" smtClean="0">
                <a:latin typeface="Calibri" panose="020F0502020204030204" pitchFamily="34" charset="0"/>
                <a:cs typeface="Calibri" panose="020F0502020204030204" pitchFamily="34" charset="0"/>
              </a:rPr>
              <a:t>What categories of products or services make up the bulk of company spending?</a:t>
            </a:r>
          </a:p>
          <a:p>
            <a:pPr lvl="1">
              <a:spcAft>
                <a:spcPts val="1200"/>
              </a:spcAft>
            </a:pPr>
            <a:r>
              <a:rPr lang="en-US" sz="2000" dirty="0" smtClean="0">
                <a:latin typeface="Calibri" panose="020F0502020204030204" pitchFamily="34" charset="0"/>
                <a:cs typeface="Calibri" panose="020F0502020204030204" pitchFamily="34" charset="0"/>
              </a:rPr>
              <a:t>How much are we spending with various suppliers?</a:t>
            </a:r>
          </a:p>
          <a:p>
            <a:pPr lvl="1">
              <a:spcAft>
                <a:spcPts val="1200"/>
              </a:spcAft>
            </a:pPr>
            <a:r>
              <a:rPr lang="en-US" sz="2000" dirty="0" smtClean="0">
                <a:latin typeface="Calibri" panose="020F0502020204030204" pitchFamily="34" charset="0"/>
                <a:cs typeface="Calibri" panose="020F0502020204030204" pitchFamily="34" charset="0"/>
              </a:rPr>
              <a:t>What are our spending patterns like across different locations?</a:t>
            </a:r>
          </a:p>
          <a:p>
            <a:pPr marL="0" indent="0">
              <a:spcAft>
                <a:spcPts val="1200"/>
              </a:spcAft>
              <a:buNone/>
            </a:pPr>
            <a:r>
              <a:rPr lang="en-US" sz="2600" b="1" dirty="0" smtClean="0">
                <a:solidFill>
                  <a:schemeClr val="accent5">
                    <a:lumMod val="75000"/>
                  </a:schemeClr>
                </a:solidFill>
              </a:rPr>
              <a:t>Profile Internally and Externally</a:t>
            </a:r>
          </a:p>
          <a:p>
            <a:pPr>
              <a:spcAft>
                <a:spcPts val="600"/>
              </a:spcAft>
            </a:pPr>
            <a:r>
              <a:rPr lang="en-US" sz="2600" dirty="0" smtClean="0"/>
              <a:t>Two approaches to creating profiles:</a:t>
            </a:r>
          </a:p>
          <a:p>
            <a:pPr lvl="1">
              <a:spcAft>
                <a:spcPts val="1200"/>
              </a:spcAft>
              <a:buFont typeface="Wingdings" pitchFamily="-72" charset="2"/>
              <a:buChar char="§"/>
            </a:pPr>
            <a:r>
              <a:rPr lang="en-US" sz="2600" b="1" dirty="0" smtClean="0">
                <a:solidFill>
                  <a:schemeClr val="accent5">
                    <a:lumMod val="75000"/>
                  </a:schemeClr>
                </a:solidFill>
              </a:rPr>
              <a:t>Category profile </a:t>
            </a:r>
            <a:r>
              <a:rPr lang="en-US" sz="2600" dirty="0" smtClean="0"/>
              <a:t>–</a:t>
            </a:r>
            <a:r>
              <a:rPr lang="en-US" sz="2100" dirty="0" smtClean="0"/>
              <a:t>Understanding all aspects of a particular sourcing category that could ultimately have an impact on the sourcing strategy.</a:t>
            </a:r>
          </a:p>
          <a:p>
            <a:pPr lvl="1">
              <a:spcAft>
                <a:spcPts val="1200"/>
              </a:spcAft>
              <a:buFont typeface="Wingdings" pitchFamily="-72" charset="2"/>
              <a:buChar char="§"/>
            </a:pPr>
            <a:r>
              <a:rPr lang="en-US" sz="2600" b="1" dirty="0" smtClean="0">
                <a:solidFill>
                  <a:schemeClr val="accent5">
                    <a:lumMod val="75000"/>
                  </a:schemeClr>
                </a:solidFill>
              </a:rPr>
              <a:t>Industry Analysis </a:t>
            </a:r>
            <a:r>
              <a:rPr lang="en-US" sz="2600" dirty="0" smtClean="0"/>
              <a:t>– </a:t>
            </a:r>
            <a:r>
              <a:rPr lang="en-US" sz="2100" dirty="0" smtClean="0"/>
              <a:t>Profiling the major forces and trends that are impacting an industry, including pricing, competition, regulatory forces, substitution, technology changes, and supply/demand trends.</a:t>
            </a:r>
            <a:endParaRPr lang="en-US" sz="2100" dirty="0" smtClean="0">
              <a:cs typeface="Calibri" panose="020F0502020204030204" pitchFamily="34" charset="0"/>
            </a:endParaRP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6</a:t>
            </a:fld>
            <a:endParaRPr lang="en-CA"/>
          </a:p>
        </p:txBody>
      </p:sp>
    </p:spTree>
    <p:extLst>
      <p:ext uri="{BB962C8B-B14F-4D97-AF65-F5344CB8AC3E}">
        <p14:creationId xmlns:p14="http://schemas.microsoft.com/office/powerpoint/2010/main" val="3273737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2773"/>
          </a:xfrm>
        </p:spPr>
        <p:txBody>
          <a:bodyPr>
            <a:noAutofit/>
          </a:bodyPr>
          <a:lstStyle/>
          <a:p>
            <a:r>
              <a:rPr lang="en-US" sz="3200" b="1" dirty="0">
                <a:latin typeface="+mn-lt"/>
              </a:rPr>
              <a:t>Insourcing versus Outsourcing</a:t>
            </a:r>
            <a:endParaRPr lang="en-CA" sz="3200" b="1" dirty="0">
              <a:latin typeface="+mn-lt"/>
            </a:endParaRPr>
          </a:p>
        </p:txBody>
      </p:sp>
      <p:sp>
        <p:nvSpPr>
          <p:cNvPr id="4" name="Slide Number Placeholder 3"/>
          <p:cNvSpPr>
            <a:spLocks noGrp="1"/>
          </p:cNvSpPr>
          <p:nvPr>
            <p:ph type="sldNum" sz="quarter" idx="12"/>
          </p:nvPr>
        </p:nvSpPr>
        <p:spPr/>
        <p:txBody>
          <a:bodyPr/>
          <a:lstStyle/>
          <a:p>
            <a:fld id="{C6EFEFC8-4F23-451C-ACC3-BB2028C86F10}" type="slidenum">
              <a:rPr lang="en-CA" smtClean="0"/>
              <a:t>7</a:t>
            </a:fld>
            <a:endParaRPr lang="en-CA"/>
          </a:p>
        </p:txBody>
      </p:sp>
      <p:pic>
        <p:nvPicPr>
          <p:cNvPr id="5" name="Content Placeholder 4"/>
          <p:cNvPicPr>
            <a:picLocks noGrp="1" noChangeAspect="1"/>
          </p:cNvPicPr>
          <p:nvPr>
            <p:ph idx="1"/>
          </p:nvPr>
        </p:nvPicPr>
        <p:blipFill>
          <a:blip r:embed="rId2"/>
          <a:stretch>
            <a:fillRect/>
          </a:stretch>
        </p:blipFill>
        <p:spPr>
          <a:xfrm>
            <a:off x="882570" y="1225687"/>
            <a:ext cx="8219866" cy="4277338"/>
          </a:xfrm>
          <a:prstGeom prst="rect">
            <a:avLst/>
          </a:prstGeom>
        </p:spPr>
      </p:pic>
    </p:spTree>
    <p:extLst>
      <p:ext uri="{BB962C8B-B14F-4D97-AF65-F5344CB8AC3E}">
        <p14:creationId xmlns:p14="http://schemas.microsoft.com/office/powerpoint/2010/main" val="3751888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4470"/>
            <a:ext cx="10515600" cy="615777"/>
          </a:xfrm>
        </p:spPr>
        <p:txBody>
          <a:bodyPr>
            <a:normAutofit/>
          </a:bodyPr>
          <a:lstStyle/>
          <a:p>
            <a:r>
              <a:rPr lang="en-US" sz="3200" b="1" dirty="0">
                <a:solidFill>
                  <a:schemeClr val="accent5">
                    <a:lumMod val="50000"/>
                  </a:schemeClr>
                </a:solidFill>
                <a:latin typeface="+mn-lt"/>
              </a:rPr>
              <a:t>Develop the Sourcing Strategy</a:t>
            </a:r>
            <a:endParaRPr lang="en-CA" sz="3200" b="1" dirty="0">
              <a:latin typeface="+mn-lt"/>
            </a:endParaRPr>
          </a:p>
        </p:txBody>
      </p:sp>
      <p:sp>
        <p:nvSpPr>
          <p:cNvPr id="3" name="Content Placeholder 2"/>
          <p:cNvSpPr>
            <a:spLocks noGrp="1"/>
          </p:cNvSpPr>
          <p:nvPr>
            <p:ph idx="1"/>
          </p:nvPr>
        </p:nvSpPr>
        <p:spPr>
          <a:xfrm>
            <a:off x="921327" y="820247"/>
            <a:ext cx="10515600" cy="4937761"/>
          </a:xfrm>
        </p:spPr>
        <p:txBody>
          <a:bodyPr/>
          <a:lstStyle/>
          <a:p>
            <a:pPr>
              <a:spcAft>
                <a:spcPts val="600"/>
              </a:spcAft>
            </a:pPr>
            <a:r>
              <a:rPr lang="en-US" sz="2000" dirty="0" smtClean="0">
                <a:solidFill>
                  <a:schemeClr val="accent5">
                    <a:lumMod val="50000"/>
                  </a:schemeClr>
                </a:solidFill>
                <a:latin typeface="Calibri" panose="020F0502020204030204" pitchFamily="34" charset="0"/>
                <a:cs typeface="Calibri" panose="020F0502020204030204" pitchFamily="34" charset="0"/>
              </a:rPr>
              <a:t>Total cost analysis </a:t>
            </a:r>
            <a:r>
              <a:rPr lang="en-US" sz="2000" dirty="0" smtClean="0">
                <a:latin typeface="Calibri" panose="020F0502020204030204" pitchFamily="34" charset="0"/>
                <a:cs typeface="Calibri" panose="020F0502020204030204" pitchFamily="34" charset="0"/>
              </a:rPr>
              <a:t>– A process by which a firm seeks to identify and quantify all of the major costs associated with various sourcing options.</a:t>
            </a:r>
          </a:p>
          <a:p>
            <a:pPr lvl="1">
              <a:spcAft>
                <a:spcPts val="1200"/>
              </a:spcAft>
              <a:buFont typeface="Wingdings" pitchFamily="-72" charset="2"/>
              <a:buChar char="§"/>
            </a:pPr>
            <a:r>
              <a:rPr lang="en-US" sz="2000" b="1" dirty="0" smtClean="0">
                <a:solidFill>
                  <a:schemeClr val="accent5">
                    <a:lumMod val="50000"/>
                  </a:schemeClr>
                </a:solidFill>
                <a:latin typeface="Calibri" panose="020F0502020204030204" pitchFamily="34" charset="0"/>
                <a:cs typeface="Calibri" panose="020F0502020204030204" pitchFamily="34" charset="0"/>
              </a:rPr>
              <a:t>Direct costs </a:t>
            </a:r>
            <a:r>
              <a:rPr lang="en-US" sz="2000" dirty="0" smtClean="0">
                <a:latin typeface="Calibri" panose="020F0502020204030204" pitchFamily="34" charset="0"/>
                <a:cs typeface="Calibri" panose="020F0502020204030204" pitchFamily="34" charset="0"/>
              </a:rPr>
              <a:t>– Costs tied directly to the level of operations or supply chain activities.</a:t>
            </a:r>
          </a:p>
          <a:p>
            <a:pPr lvl="1">
              <a:buFont typeface="Wingdings" pitchFamily="-72" charset="2"/>
              <a:buChar char="§"/>
            </a:pPr>
            <a:r>
              <a:rPr lang="en-US" sz="2000" b="1" dirty="0" smtClean="0">
                <a:solidFill>
                  <a:schemeClr val="accent5">
                    <a:lumMod val="50000"/>
                  </a:schemeClr>
                </a:solidFill>
                <a:latin typeface="Calibri" panose="020F0502020204030204" pitchFamily="34" charset="0"/>
                <a:cs typeface="Calibri" panose="020F0502020204030204" pitchFamily="34" charset="0"/>
              </a:rPr>
              <a:t>Indirect costs </a:t>
            </a:r>
            <a:r>
              <a:rPr lang="en-US" sz="2000" dirty="0" smtClean="0">
                <a:latin typeface="Calibri" panose="020F0502020204030204" pitchFamily="34" charset="0"/>
                <a:cs typeface="Calibri" panose="020F0502020204030204" pitchFamily="34" charset="0"/>
              </a:rPr>
              <a:t>– Costs that are not tied directly to the level of operations or supply chain activity.</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8</a:t>
            </a:fld>
            <a:endParaRPr lang="en-CA"/>
          </a:p>
        </p:txBody>
      </p:sp>
      <p:pic>
        <p:nvPicPr>
          <p:cNvPr id="5" name="Picture 4"/>
          <p:cNvPicPr>
            <a:picLocks noChangeAspect="1"/>
          </p:cNvPicPr>
          <p:nvPr/>
        </p:nvPicPr>
        <p:blipFill>
          <a:blip r:embed="rId2"/>
          <a:stretch>
            <a:fillRect/>
          </a:stretch>
        </p:blipFill>
        <p:spPr>
          <a:xfrm>
            <a:off x="1097866" y="2567542"/>
            <a:ext cx="9110163" cy="3788808"/>
          </a:xfrm>
          <a:prstGeom prst="rect">
            <a:avLst/>
          </a:prstGeom>
        </p:spPr>
      </p:pic>
    </p:spTree>
    <p:extLst>
      <p:ext uri="{BB962C8B-B14F-4D97-AF65-F5344CB8AC3E}">
        <p14:creationId xmlns:p14="http://schemas.microsoft.com/office/powerpoint/2010/main" val="3264982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2773"/>
          </a:xfrm>
        </p:spPr>
        <p:txBody>
          <a:bodyPr>
            <a:noAutofit/>
          </a:bodyPr>
          <a:lstStyle/>
          <a:p>
            <a:r>
              <a:rPr lang="en-US" sz="3200" b="1" dirty="0" smtClean="0"/>
              <a:t/>
            </a:r>
            <a:br>
              <a:rPr lang="en-US" sz="3200" b="1" dirty="0" smtClean="0"/>
            </a:br>
            <a:r>
              <a:rPr lang="en-US" sz="3200" b="1" dirty="0" smtClean="0">
                <a:latin typeface="Calibri" panose="020F0502020204030204" pitchFamily="34" charset="0"/>
                <a:cs typeface="Calibri" panose="020F0502020204030204" pitchFamily="34" charset="0"/>
              </a:rPr>
              <a:t>Sourcing </a:t>
            </a:r>
            <a:r>
              <a:rPr lang="en-US" sz="3200" b="1" dirty="0">
                <a:latin typeface="Calibri" panose="020F0502020204030204" pitchFamily="34" charset="0"/>
                <a:cs typeface="Calibri" panose="020F0502020204030204" pitchFamily="34" charset="0"/>
              </a:rPr>
              <a:t>50 dialysis machine valves (Total Costs)</a:t>
            </a:r>
            <a:br>
              <a:rPr lang="en-US" sz="3200" b="1" dirty="0">
                <a:latin typeface="Calibri" panose="020F0502020204030204" pitchFamily="34" charset="0"/>
                <a:cs typeface="Calibri" panose="020F0502020204030204" pitchFamily="34" charset="0"/>
              </a:rPr>
            </a:br>
            <a:endParaRPr lang="en-CA" sz="32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38200" y="913306"/>
            <a:ext cx="10515600" cy="4351338"/>
          </a:xfrm>
        </p:spPr>
        <p:txBody>
          <a:bodyPr/>
          <a:lstStyle/>
          <a:p>
            <a:r>
              <a:rPr lang="en-US" sz="2000" dirty="0" smtClean="0">
                <a:latin typeface="Calibri" panose="020F0502020204030204" pitchFamily="34" charset="0"/>
                <a:cs typeface="Calibri" panose="020F0502020204030204" pitchFamily="34" charset="0"/>
              </a:rPr>
              <a:t>Springfield Hospital has two dialysis machines, each with a special valve that is normally replaced every two weeks when the machines are idle.  As a result, Springfield uses about 50 valves per year.  The hospital has two alternative sources for the valves.  The purchase price and quality for these two suppliers are as follows:  </a:t>
            </a:r>
          </a:p>
          <a:p>
            <a:endParaRPr lang="en-CA" dirty="0"/>
          </a:p>
        </p:txBody>
      </p:sp>
      <p:sp>
        <p:nvSpPr>
          <p:cNvPr id="4" name="Slide Number Placeholder 3"/>
          <p:cNvSpPr>
            <a:spLocks noGrp="1"/>
          </p:cNvSpPr>
          <p:nvPr>
            <p:ph type="sldNum" sz="quarter" idx="12"/>
          </p:nvPr>
        </p:nvSpPr>
        <p:spPr/>
        <p:txBody>
          <a:bodyPr/>
          <a:lstStyle/>
          <a:p>
            <a:fld id="{C6EFEFC8-4F23-451C-ACC3-BB2028C86F10}" type="slidenum">
              <a:rPr lang="en-CA" smtClean="0"/>
              <a:t>9</a:t>
            </a:fld>
            <a:endParaRPr lang="en-CA"/>
          </a:p>
        </p:txBody>
      </p:sp>
      <p:pic>
        <p:nvPicPr>
          <p:cNvPr id="5" name="Picture 4"/>
          <p:cNvPicPr>
            <a:picLocks noChangeAspect="1"/>
          </p:cNvPicPr>
          <p:nvPr/>
        </p:nvPicPr>
        <p:blipFill>
          <a:blip r:embed="rId2"/>
          <a:stretch>
            <a:fillRect/>
          </a:stretch>
        </p:blipFill>
        <p:spPr>
          <a:xfrm>
            <a:off x="984840" y="2108073"/>
            <a:ext cx="6198958" cy="1333828"/>
          </a:xfrm>
          <a:prstGeom prst="rect">
            <a:avLst/>
          </a:prstGeom>
        </p:spPr>
      </p:pic>
      <p:pic>
        <p:nvPicPr>
          <p:cNvPr id="7" name="Picture 6"/>
          <p:cNvPicPr>
            <a:picLocks noChangeAspect="1"/>
          </p:cNvPicPr>
          <p:nvPr/>
        </p:nvPicPr>
        <p:blipFill>
          <a:blip r:embed="rId3"/>
          <a:stretch>
            <a:fillRect/>
          </a:stretch>
        </p:blipFill>
        <p:spPr>
          <a:xfrm>
            <a:off x="984840" y="3548774"/>
            <a:ext cx="8724425" cy="1969665"/>
          </a:xfrm>
          <a:prstGeom prst="rect">
            <a:avLst/>
          </a:prstGeom>
        </p:spPr>
      </p:pic>
    </p:spTree>
    <p:extLst>
      <p:ext uri="{BB962C8B-B14F-4D97-AF65-F5344CB8AC3E}">
        <p14:creationId xmlns:p14="http://schemas.microsoft.com/office/powerpoint/2010/main" val="467677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8594</Words>
  <Application>Microsoft Office PowerPoint</Application>
  <PresentationFormat>Widescreen</PresentationFormat>
  <Paragraphs>1167</Paragraphs>
  <Slides>56</Slides>
  <Notes>26</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Arial Narrow</vt:lpstr>
      <vt:lpstr>Calibri</vt:lpstr>
      <vt:lpstr>Calibri Light</vt:lpstr>
      <vt:lpstr>Times New Roman</vt:lpstr>
      <vt:lpstr>Wingdings</vt:lpstr>
      <vt:lpstr>Office Theme</vt:lpstr>
      <vt:lpstr>OPER1160 W21</vt:lpstr>
      <vt:lpstr>5.1 b) Financial Impact of Supply Management</vt:lpstr>
      <vt:lpstr>Profit Leverage Effect</vt:lpstr>
      <vt:lpstr> Sourcing 50 dialysis machine valves (Total Costs) </vt:lpstr>
      <vt:lpstr>Make or Buy</vt:lpstr>
      <vt:lpstr>Spend Analysis</vt:lpstr>
      <vt:lpstr>Insourcing versus Outsourcing</vt:lpstr>
      <vt:lpstr>Develop the Sourcing Strategy</vt:lpstr>
      <vt:lpstr> Sourcing 50 dialysis machine valves (Total Costs) </vt:lpstr>
      <vt:lpstr> Conduct Supplier Selection </vt:lpstr>
      <vt:lpstr>Performance Values for Alternative Suppliers</vt:lpstr>
      <vt:lpstr>Sustainability </vt:lpstr>
      <vt:lpstr>Sustainability </vt:lpstr>
      <vt:lpstr>Logistics Management</vt:lpstr>
      <vt:lpstr>Modes Comparison</vt:lpstr>
      <vt:lpstr>Warehousing </vt:lpstr>
      <vt:lpstr>Logistics Strategy</vt:lpstr>
      <vt:lpstr>Perfect Order</vt:lpstr>
      <vt:lpstr>Landed Cost &amp; Reverse Logistics</vt:lpstr>
      <vt:lpstr>Inventory</vt:lpstr>
      <vt:lpstr> Inventory drivers – Business conditions that force companies to hold inventory. </vt:lpstr>
      <vt:lpstr>Inventory Turnover</vt:lpstr>
      <vt:lpstr>Independent Demand &amp; Dependent Demand</vt:lpstr>
      <vt:lpstr>Landed Cost &amp; Reverse Logistics</vt:lpstr>
      <vt:lpstr>Periodic &amp; Continuous Review Systems</vt:lpstr>
      <vt:lpstr>Periodic  System Order Quantity</vt:lpstr>
      <vt:lpstr>Continuous vs Periodic Review</vt:lpstr>
      <vt:lpstr>Continuous Re-Order Point </vt:lpstr>
      <vt:lpstr>Re-Order Point</vt:lpstr>
      <vt:lpstr>EOQ = Square Root 2*D*S/H ,H=Annual Cost Per unit, D=Annual Demand, D=Ordering Cost </vt:lpstr>
      <vt:lpstr>Bull Whip Effect, ABC Analysis</vt:lpstr>
      <vt:lpstr>8.1 Business Planning Process </vt:lpstr>
      <vt:lpstr>8.1 Business Planning Process – i)</vt:lpstr>
      <vt:lpstr>8.1 Business Planning Process – ii)</vt:lpstr>
      <vt:lpstr>8.1 Business Planning Process – iii)</vt:lpstr>
      <vt:lpstr>8.1 Business Planning Process – i)</vt:lpstr>
      <vt:lpstr>8.1 Business Planning Process – iv)</vt:lpstr>
      <vt:lpstr>8.1 Business Planning Process – v)</vt:lpstr>
      <vt:lpstr>8.1 Business Planning Process – Capacity and Risk</vt:lpstr>
      <vt:lpstr>8.3 Production Planning Process</vt:lpstr>
      <vt:lpstr>8.3 Level Production Strategy</vt:lpstr>
      <vt:lpstr>8.3 Example of a Level Production Plan</vt:lpstr>
      <vt:lpstr>8.3 Level Strategy</vt:lpstr>
      <vt:lpstr>8.3 Chase Production Strategy</vt:lpstr>
      <vt:lpstr>8.3 Example of a Chase Production Plan</vt:lpstr>
      <vt:lpstr>8.3 Chase Strategy</vt:lpstr>
      <vt:lpstr> 8.3 Mixed Production Plan</vt:lpstr>
      <vt:lpstr>8.4 Options for Services - 1 </vt:lpstr>
      <vt:lpstr>8.4 Options for Services - 2</vt:lpstr>
      <vt:lpstr>8.5 Master Scheduling </vt:lpstr>
      <vt:lpstr>8.5 Master Scheduling cont’d</vt:lpstr>
      <vt:lpstr>8.5 Linking S&amp;OP to Master Production Scheduling</vt:lpstr>
      <vt:lpstr>8.5 Available to Promise</vt:lpstr>
      <vt:lpstr>8.6 Material Requirements Planning (MRP)</vt:lpstr>
      <vt:lpstr>8.6 Bill of Material</vt:lpstr>
      <vt:lpstr>8.6 Link between MPS and MRP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OPER1160 W21 Final Exam Review</dc:title>
  <dc:creator>Windows User</dc:creator>
  <cp:lastModifiedBy>front1</cp:lastModifiedBy>
  <cp:revision>22</cp:revision>
  <dcterms:created xsi:type="dcterms:W3CDTF">2021-04-22T02:45:14Z</dcterms:created>
  <dcterms:modified xsi:type="dcterms:W3CDTF">2021-08-18T18:35:21Z</dcterms:modified>
</cp:coreProperties>
</file>